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27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21" r:id="rId65"/>
    <p:sldId id="323" r:id="rId66"/>
    <p:sldId id="324" r:id="rId67"/>
    <p:sldId id="325" r:id="rId68"/>
    <p:sldId id="326" r:id="rId6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1637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314" y="76603"/>
            <a:ext cx="434947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314" y="76603"/>
            <a:ext cx="434947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305" y="566660"/>
            <a:ext cx="4345940" cy="181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‹#›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slide" Target="slide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slide" Target="slide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10" Type="http://schemas.openxmlformats.org/officeDocument/2006/relationships/slide" Target="slide1.xml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slide" Target="slide1.xm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9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slide" Target="slide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slide" Target="slide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slide" Target="slide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slide" Target="slide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417" y="317042"/>
            <a:ext cx="857885" cy="5080"/>
            <a:chOff x="138417" y="317042"/>
            <a:chExt cx="857885" cy="5080"/>
          </a:xfrm>
        </p:grpSpPr>
        <p:sp>
          <p:nvSpPr>
            <p:cNvPr id="3" name="object 3"/>
            <p:cNvSpPr/>
            <p:nvPr/>
          </p:nvSpPr>
          <p:spPr>
            <a:xfrm>
              <a:off x="140957" y="319582"/>
              <a:ext cx="509270" cy="0"/>
            </a:xfrm>
            <a:custGeom>
              <a:avLst/>
              <a:gdLst/>
              <a:ahLst/>
              <a:cxnLst/>
              <a:rect l="l" t="t" r="r" b="b"/>
              <a:pathLst>
                <a:path w="509270">
                  <a:moveTo>
                    <a:pt x="0" y="0"/>
                  </a:moveTo>
                  <a:lnTo>
                    <a:pt x="509092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3953" y="319582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7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3414" y="319582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4">
                  <a:moveTo>
                    <a:pt x="0" y="0"/>
                  </a:moveTo>
                  <a:lnTo>
                    <a:pt x="289826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1305" y="76603"/>
            <a:ext cx="8718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898CFC"/>
                </a:solidFill>
                <a:latin typeface="Tahoma"/>
                <a:cs typeface="Tahoma"/>
              </a:rPr>
              <a:t>Course</a:t>
            </a:r>
            <a:r>
              <a:rPr sz="1400" spc="-60" dirty="0">
                <a:solidFill>
                  <a:srgbClr val="898CFC"/>
                </a:solidFill>
                <a:latin typeface="Tahoma"/>
                <a:cs typeface="Tahoma"/>
              </a:rPr>
              <a:t> Info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7145" y="317055"/>
            <a:ext cx="3480435" cy="5080"/>
            <a:chOff x="987145" y="317055"/>
            <a:chExt cx="3480435" cy="5080"/>
          </a:xfrm>
        </p:grpSpPr>
        <p:sp>
          <p:nvSpPr>
            <p:cNvPr id="8" name="object 8"/>
            <p:cNvSpPr/>
            <p:nvPr/>
          </p:nvSpPr>
          <p:spPr>
            <a:xfrm>
              <a:off x="987145" y="319582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7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6606" y="319582"/>
              <a:ext cx="3420745" cy="0"/>
            </a:xfrm>
            <a:custGeom>
              <a:avLst/>
              <a:gdLst/>
              <a:ahLst/>
              <a:cxnLst/>
              <a:rect l="l" t="t" r="r" b="b"/>
              <a:pathLst>
                <a:path w="3420745">
                  <a:moveTo>
                    <a:pt x="0" y="0"/>
                  </a:moveTo>
                  <a:lnTo>
                    <a:pt x="3420440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9261" y="895332"/>
            <a:ext cx="2709545" cy="626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817244" algn="l"/>
              </a:tabLst>
            </a:pP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CS</a:t>
            </a:r>
            <a:r>
              <a:rPr lang="en-US" sz="1700" dirty="0">
                <a:solidFill>
                  <a:srgbClr val="0000FF"/>
                </a:solidFill>
                <a:latin typeface="Calibri"/>
                <a:cs typeface="Calibri"/>
              </a:rPr>
              <a:t>103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sz="1700" spc="-20" dirty="0">
                <a:solidFill>
                  <a:srgbClr val="0000FF"/>
                </a:solidFill>
                <a:latin typeface="Calibri"/>
                <a:cs typeface="Calibri"/>
              </a:rPr>
              <a:t>Discrete</a:t>
            </a:r>
            <a:r>
              <a:rPr sz="1700" spc="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1700" spc="-25" dirty="0">
                <a:solidFill>
                  <a:srgbClr val="0000FF"/>
                </a:solidFill>
                <a:latin typeface="Calibri"/>
                <a:cs typeface="Calibri"/>
              </a:rPr>
              <a:t>Structure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5"/>
              </a:spcBef>
            </a:pP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Introduction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Motivation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8034" y="1644774"/>
            <a:ext cx="2057400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latin typeface="Georgia"/>
                <a:cs typeface="Georgia"/>
              </a:rPr>
              <a:t>Taken from </a:t>
            </a:r>
            <a:r>
              <a:rPr sz="1000" dirty="0">
                <a:latin typeface="Georgia"/>
                <a:cs typeface="Georgia"/>
              </a:rPr>
              <a:t>Imdad</a:t>
            </a:r>
            <a:r>
              <a:rPr sz="1000" spc="295" dirty="0">
                <a:latin typeface="Georgia"/>
                <a:cs typeface="Georgia"/>
              </a:rPr>
              <a:t> </a:t>
            </a:r>
            <a:r>
              <a:rPr sz="1000" spc="200" dirty="0">
                <a:latin typeface="Georgia"/>
                <a:cs typeface="Georgia"/>
              </a:rPr>
              <a:t>Ullah</a:t>
            </a:r>
            <a:r>
              <a:rPr sz="1000" spc="300" dirty="0">
                <a:latin typeface="Georgia"/>
                <a:cs typeface="Georgia"/>
              </a:rPr>
              <a:t> </a:t>
            </a:r>
            <a:r>
              <a:rPr sz="1000" spc="105" dirty="0">
                <a:latin typeface="Georgia"/>
                <a:cs typeface="Georgia"/>
              </a:rPr>
              <a:t>Khan</a:t>
            </a:r>
            <a:endParaRPr sz="1000" dirty="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</a:t>
            </a:r>
            <a:r>
              <a:rPr lang="en-US" spc="-10" dirty="0">
                <a:latin typeface="Tahoma"/>
                <a:cs typeface="Tahoma"/>
              </a:rPr>
              <a:t>GU TECH</a:t>
            </a:r>
            <a:r>
              <a:rPr spc="-10" dirty="0">
                <a:latin typeface="Tahoma"/>
                <a:cs typeface="Tahoma"/>
              </a:rPr>
              <a:t>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44"/>
            <a:ext cx="2743253" cy="21354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E59D6FC-06D0-B471-2E0B-A9EF813095BC}"/>
              </a:ext>
            </a:extLst>
          </p:cNvPr>
          <p:cNvSpPr txBox="1">
            <a:spLocks/>
          </p:cNvSpPr>
          <p:nvPr/>
        </p:nvSpPr>
        <p:spPr>
          <a:xfrm>
            <a:off x="173356" y="3357220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CBFDB45C-4F22-E01E-102F-6F07A7270760}"/>
              </a:ext>
            </a:extLst>
          </p:cNvPr>
          <p:cNvSpPr txBox="1"/>
          <p:nvPr/>
        </p:nvSpPr>
        <p:spPr>
          <a:xfrm>
            <a:off x="2101291" y="3357220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3257A40A-EECE-98C6-DDB6-449C5F75C356}"/>
              </a:ext>
            </a:extLst>
          </p:cNvPr>
          <p:cNvSpPr txBox="1">
            <a:spLocks/>
          </p:cNvSpPr>
          <p:nvPr/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91FFE798-76BF-142E-CEB1-6A2D0ADA20D3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grpSp>
        <p:nvGrpSpPr>
          <p:cNvPr id="32" name="object 12">
            <a:extLst>
              <a:ext uri="{FF2B5EF4-FFF2-40B4-BE49-F238E27FC236}">
                <a16:creationId xmlns:a16="http://schemas.microsoft.com/office/drawing/2014/main" id="{A88623A7-14EB-7578-0CD1-B9E614CCE890}"/>
              </a:ext>
            </a:extLst>
          </p:cNvPr>
          <p:cNvGrpSpPr/>
          <p:nvPr/>
        </p:nvGrpSpPr>
        <p:grpSpPr>
          <a:xfrm>
            <a:off x="-178" y="3350895"/>
            <a:ext cx="4608195" cy="109855"/>
            <a:chOff x="0" y="3346348"/>
            <a:chExt cx="4608195" cy="109855"/>
          </a:xfrm>
        </p:grpSpPr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C444F547-136F-6704-C5A5-98E0DCA2FF1B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9A547824-E466-7DC1-FECD-E5ABBAD58E84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C40AEE85-4008-2F1C-068F-F08A3CF73CE0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16">
            <a:extLst>
              <a:ext uri="{FF2B5EF4-FFF2-40B4-BE49-F238E27FC236}">
                <a16:creationId xmlns:a16="http://schemas.microsoft.com/office/drawing/2014/main" id="{516C1A23-2B53-2E53-5E36-BB5E36A6481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FFDE5194-E38F-2A33-9E11-CD92A33A46EB}"/>
              </a:ext>
            </a:extLst>
          </p:cNvPr>
          <p:cNvSpPr txBox="1"/>
          <p:nvPr/>
        </p:nvSpPr>
        <p:spPr>
          <a:xfrm>
            <a:off x="2099208" y="3356331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4A65E2EA-95B9-1BA1-0352-D775A8D79EFE}"/>
              </a:ext>
            </a:extLst>
          </p:cNvPr>
          <p:cNvSpPr txBox="1">
            <a:spLocks/>
          </p:cNvSpPr>
          <p:nvPr/>
        </p:nvSpPr>
        <p:spPr>
          <a:xfrm>
            <a:off x="4273625" y="3356331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lang="en-US" spc="-10" smtClean="0"/>
              <a:pPr marL="78105">
                <a:lnSpc>
                  <a:spcPts val="675"/>
                </a:lnSpc>
              </a:pPr>
              <a:t>10</a:t>
            </a:fld>
            <a:r>
              <a:rPr lang="en-US" spc="-85" dirty="0"/>
              <a:t> </a:t>
            </a:r>
            <a:r>
              <a:rPr lang="en-US" spc="90" dirty="0"/>
              <a:t>/</a:t>
            </a:r>
            <a:r>
              <a:rPr lang="en-US" spc="-85" dirty="0"/>
              <a:t> </a:t>
            </a:r>
            <a:r>
              <a:rPr lang="en-US"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66491"/>
            <a:ext cx="2743204" cy="27432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grpSp>
        <p:nvGrpSpPr>
          <p:cNvPr id="11" name="object 12">
            <a:extLst>
              <a:ext uri="{FF2B5EF4-FFF2-40B4-BE49-F238E27FC236}">
                <a16:creationId xmlns:a16="http://schemas.microsoft.com/office/drawing/2014/main" id="{73FD7FF6-3312-42A8-C566-79D9E4854C08}"/>
              </a:ext>
            </a:extLst>
          </p:cNvPr>
          <p:cNvGrpSpPr/>
          <p:nvPr/>
        </p:nvGrpSpPr>
        <p:grpSpPr>
          <a:xfrm>
            <a:off x="-178" y="3350895"/>
            <a:ext cx="4608195" cy="109855"/>
            <a:chOff x="0" y="3346348"/>
            <a:chExt cx="4608195" cy="109855"/>
          </a:xfrm>
        </p:grpSpPr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B1D15913-E1ED-BB4F-56B2-E9D6C302B988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11263102-2032-D719-E6CC-B6A544B79A4D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6194EF99-5307-775E-6DC8-C351F9393276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6">
            <a:extLst>
              <a:ext uri="{FF2B5EF4-FFF2-40B4-BE49-F238E27FC236}">
                <a16:creationId xmlns:a16="http://schemas.microsoft.com/office/drawing/2014/main" id="{9C571A41-5425-D418-AD60-C4E91978DCCF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F1D67E8-69B3-C2EB-85E8-0A6805127034}"/>
              </a:ext>
            </a:extLst>
          </p:cNvPr>
          <p:cNvSpPr txBox="1"/>
          <p:nvPr/>
        </p:nvSpPr>
        <p:spPr>
          <a:xfrm>
            <a:off x="2099208" y="3356331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691E0D7D-B8A6-793A-5967-0BD1548B1942}"/>
              </a:ext>
            </a:extLst>
          </p:cNvPr>
          <p:cNvSpPr txBox="1">
            <a:spLocks/>
          </p:cNvSpPr>
          <p:nvPr/>
        </p:nvSpPr>
        <p:spPr>
          <a:xfrm>
            <a:off x="4273625" y="3356331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lang="en-US" spc="-10" smtClean="0"/>
              <a:pPr marL="78105">
                <a:lnSpc>
                  <a:spcPts val="675"/>
                </a:lnSpc>
              </a:pPr>
              <a:t>11</a:t>
            </a:fld>
            <a:r>
              <a:rPr lang="en-US" spc="-85" dirty="0"/>
              <a:t> </a:t>
            </a:r>
            <a:r>
              <a:rPr lang="en-US" spc="90" dirty="0"/>
              <a:t>/</a:t>
            </a:r>
            <a:r>
              <a:rPr lang="en-US" spc="-85" dirty="0"/>
              <a:t> </a:t>
            </a:r>
            <a:r>
              <a:rPr lang="en-US"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40"/>
            <a:ext cx="2743204" cy="23581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B0D6BE46-AC2F-48B3-8082-B89480A4D57E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44"/>
            <a:ext cx="2743253" cy="17515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0AD3A645-37C0-06DC-BFCF-AD79309E0E1F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38"/>
            <a:ext cx="2743253" cy="19274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F312928F-E43D-AC65-5E3C-D7BDCCC48CE5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68"/>
            <a:ext cx="2743213" cy="165071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A15D2FF1-4233-F868-F482-AD4E6B66C0A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50"/>
            <a:ext cx="2743204" cy="15320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724D6613-47D3-200A-50A6-2047D8223CB8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71"/>
            <a:ext cx="2743213" cy="176235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230C41B9-2526-AD1F-839C-CB81D320445C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395" y="494341"/>
            <a:ext cx="2743253" cy="14875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DB313CB9-C9FE-41BD-47AD-1E6F08838936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995" y="431120"/>
            <a:ext cx="2285974" cy="28308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19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A851117E-810F-4A7A-5990-5B36F583DD5C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417" y="317042"/>
            <a:ext cx="977900" cy="5080"/>
            <a:chOff x="138417" y="317042"/>
            <a:chExt cx="977900" cy="5080"/>
          </a:xfrm>
        </p:grpSpPr>
        <p:sp>
          <p:nvSpPr>
            <p:cNvPr id="3" name="object 3"/>
            <p:cNvSpPr/>
            <p:nvPr/>
          </p:nvSpPr>
          <p:spPr>
            <a:xfrm>
              <a:off x="140957" y="319582"/>
              <a:ext cx="509270" cy="0"/>
            </a:xfrm>
            <a:custGeom>
              <a:avLst/>
              <a:gdLst/>
              <a:ahLst/>
              <a:cxnLst/>
              <a:rect l="l" t="t" r="r" b="b"/>
              <a:pathLst>
                <a:path w="509270">
                  <a:moveTo>
                    <a:pt x="0" y="0"/>
                  </a:moveTo>
                  <a:lnTo>
                    <a:pt x="509092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3953" y="319582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7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3414" y="319582"/>
              <a:ext cx="410209" cy="0"/>
            </a:xfrm>
            <a:custGeom>
              <a:avLst/>
              <a:gdLst/>
              <a:ahLst/>
              <a:cxnLst/>
              <a:rect l="l" t="t" r="r" b="b"/>
              <a:pathLst>
                <a:path w="410209">
                  <a:moveTo>
                    <a:pt x="0" y="0"/>
                  </a:moveTo>
                  <a:lnTo>
                    <a:pt x="409981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305" y="76603"/>
            <a:ext cx="99186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-35" dirty="0"/>
              <a:t>Course</a:t>
            </a:r>
            <a:r>
              <a:rPr u="none" spc="-60" dirty="0"/>
              <a:t> </a:t>
            </a:r>
            <a:r>
              <a:rPr u="none" spc="-35" dirty="0"/>
              <a:t>Goals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107300" y="317055"/>
            <a:ext cx="3359785" cy="5080"/>
            <a:chOff x="1107300" y="317055"/>
            <a:chExt cx="3359785" cy="5080"/>
          </a:xfrm>
        </p:grpSpPr>
        <p:sp>
          <p:nvSpPr>
            <p:cNvPr id="8" name="object 8"/>
            <p:cNvSpPr/>
            <p:nvPr/>
          </p:nvSpPr>
          <p:spPr>
            <a:xfrm>
              <a:off x="1107300" y="319582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40">
                  <a:moveTo>
                    <a:pt x="0" y="0"/>
                  </a:moveTo>
                  <a:lnTo>
                    <a:pt x="65557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6761" y="319582"/>
              <a:ext cx="3300729" cy="0"/>
            </a:xfrm>
            <a:custGeom>
              <a:avLst/>
              <a:gdLst/>
              <a:ahLst/>
              <a:cxnLst/>
              <a:rect l="l" t="t" r="r" b="b"/>
              <a:pathLst>
                <a:path w="3300729">
                  <a:moveTo>
                    <a:pt x="0" y="0"/>
                  </a:moveTo>
                  <a:lnTo>
                    <a:pt x="3300285" y="0"/>
                  </a:lnTo>
                </a:path>
              </a:pathLst>
            </a:custGeom>
            <a:ln w="5054">
              <a:solidFill>
                <a:srgbClr val="898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84340" y="1060373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340" y="1300772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340" y="1541170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340" y="1781568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340" y="2021967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4340" y="2262365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340" y="2502763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4">
                <a:moveTo>
                  <a:pt x="67475" y="0"/>
                </a:moveTo>
                <a:lnTo>
                  <a:pt x="0" y="0"/>
                </a:lnTo>
                <a:lnTo>
                  <a:pt x="0" y="67475"/>
                </a:lnTo>
                <a:lnTo>
                  <a:pt x="67475" y="67475"/>
                </a:lnTo>
                <a:lnTo>
                  <a:pt x="6747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1305" y="558429"/>
            <a:ext cx="4251325" cy="22494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+mj-lt"/>
                <a:cs typeface="Arial" panose="020B0604020202020204" pitchFamily="34" charset="0"/>
              </a:rPr>
              <a:t>Main</a:t>
            </a:r>
            <a:r>
              <a:rPr sz="1200" spc="-8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40" dirty="0">
                <a:latin typeface="+mj-lt"/>
                <a:cs typeface="Arial" panose="020B0604020202020204" pitchFamily="34" charset="0"/>
              </a:rPr>
              <a:t>Goals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dirty="0">
                <a:latin typeface="+mj-lt"/>
                <a:cs typeface="Arial" panose="020B0604020202020204" pitchFamily="34" charset="0"/>
              </a:rPr>
              <a:t>of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CS-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210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85" dirty="0">
                <a:latin typeface="+mj-lt"/>
                <a:cs typeface="Arial" panose="020B0604020202020204" pitchFamily="34" charset="0"/>
              </a:rPr>
              <a:t>are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 </a:t>
            </a:r>
            <a:r>
              <a:rPr sz="1200" dirty="0">
                <a:latin typeface="+mj-lt"/>
                <a:cs typeface="Arial" panose="020B0604020202020204" pitchFamily="34" charset="0"/>
              </a:rPr>
              <a:t>to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learn</a:t>
            </a:r>
            <a:endParaRPr sz="1200" dirty="0">
              <a:latin typeface="+mj-lt"/>
              <a:cs typeface="Arial" panose="020B0604020202020204" pitchFamily="34" charset="0"/>
            </a:endParaRPr>
          </a:p>
          <a:p>
            <a:pPr marL="289560" marR="1504950">
              <a:lnSpc>
                <a:spcPct val="131500"/>
              </a:lnSpc>
              <a:spcBef>
                <a:spcPts val="1295"/>
              </a:spcBef>
            </a:pPr>
            <a:r>
              <a:rPr sz="1200" spc="-40" dirty="0">
                <a:latin typeface="+mj-lt"/>
                <a:cs typeface="Arial" panose="020B0604020202020204" pitchFamily="34" charset="0"/>
              </a:rPr>
              <a:t>basic</a:t>
            </a:r>
            <a:r>
              <a:rPr sz="1200" spc="-5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principles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dirty="0">
                <a:latin typeface="+mj-lt"/>
                <a:cs typeface="Arial" panose="020B0604020202020204" pitchFamily="34" charset="0"/>
              </a:rPr>
              <a:t>of</a:t>
            </a:r>
            <a:r>
              <a:rPr sz="1200" spc="-5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discrete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5" dirty="0">
                <a:latin typeface="+mj-lt"/>
                <a:cs typeface="Arial" panose="020B0604020202020204" pitchFamily="34" charset="0"/>
              </a:rPr>
              <a:t>mathematics </a:t>
            </a:r>
            <a:r>
              <a:rPr sz="1200" spc="-30" dirty="0">
                <a:latin typeface="+mj-lt"/>
                <a:cs typeface="Arial" panose="020B0604020202020204" pitchFamily="34" charset="0"/>
              </a:rPr>
              <a:t>their</a:t>
            </a:r>
            <a:r>
              <a:rPr sz="1200" spc="-2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40" dirty="0">
                <a:latin typeface="+mj-lt"/>
                <a:cs typeface="Arial" panose="020B0604020202020204" pitchFamily="34" charset="0"/>
              </a:rPr>
              <a:t>applications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dirty="0">
                <a:latin typeface="+mj-lt"/>
                <a:cs typeface="Arial" panose="020B0604020202020204" pitchFamily="34" charset="0"/>
              </a:rPr>
              <a:t>in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5" dirty="0">
                <a:latin typeface="+mj-lt"/>
                <a:cs typeface="Arial" panose="020B0604020202020204" pitchFamily="34" charset="0"/>
              </a:rPr>
              <a:t>computer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science</a:t>
            </a:r>
            <a:endParaRPr sz="1200" dirty="0">
              <a:latin typeface="+mj-lt"/>
              <a:cs typeface="Arial" panose="020B0604020202020204" pitchFamily="34" charset="0"/>
            </a:endParaRPr>
          </a:p>
          <a:p>
            <a:pPr marL="289560" marR="737870">
              <a:lnSpc>
                <a:spcPct val="131500"/>
              </a:lnSpc>
            </a:pPr>
            <a:r>
              <a:rPr sz="1200" spc="-60" dirty="0">
                <a:latin typeface="+mj-lt"/>
                <a:cs typeface="Arial" panose="020B0604020202020204" pitchFamily="34" charset="0"/>
              </a:rPr>
              <a:t>fundamental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discrete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structures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dirty="0">
                <a:latin typeface="+mj-lt"/>
                <a:cs typeface="Arial" panose="020B0604020202020204" pitchFamily="34" charset="0"/>
              </a:rPr>
              <a:t>in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5" dirty="0">
                <a:latin typeface="+mj-lt"/>
                <a:cs typeface="Arial" panose="020B0604020202020204" pitchFamily="34" charset="0"/>
              </a:rPr>
              <a:t>computer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0" dirty="0">
                <a:latin typeface="+mj-lt"/>
                <a:cs typeface="Arial" panose="020B0604020202020204" pitchFamily="34" charset="0"/>
              </a:rPr>
              <a:t>science </a:t>
            </a:r>
            <a:r>
              <a:rPr sz="1200" spc="-75" dirty="0">
                <a:latin typeface="+mj-lt"/>
                <a:cs typeface="Arial" panose="020B0604020202020204" pitchFamily="34" charset="0"/>
              </a:rPr>
              <a:t>problem-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solving</a:t>
            </a:r>
            <a:r>
              <a:rPr sz="1200" spc="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skills</a:t>
            </a:r>
            <a:endParaRPr sz="1200" dirty="0">
              <a:latin typeface="+mj-lt"/>
              <a:cs typeface="Arial" panose="020B0604020202020204" pitchFamily="34" charset="0"/>
            </a:endParaRPr>
          </a:p>
          <a:p>
            <a:pPr marL="289560" marR="2012314">
              <a:lnSpc>
                <a:spcPct val="131500"/>
              </a:lnSpc>
            </a:pPr>
            <a:r>
              <a:rPr sz="1200" dirty="0">
                <a:latin typeface="+mj-lt"/>
                <a:cs typeface="Arial" panose="020B0604020202020204" pitchFamily="34" charset="0"/>
              </a:rPr>
              <a:t>to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5" dirty="0">
                <a:latin typeface="+mj-lt"/>
                <a:cs typeface="Arial" panose="020B0604020202020204" pitchFamily="34" charset="0"/>
              </a:rPr>
              <a:t>synthesize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70" dirty="0">
                <a:latin typeface="+mj-lt"/>
                <a:cs typeface="Arial" panose="020B0604020202020204" pitchFamily="34" charset="0"/>
              </a:rPr>
              <a:t>elementary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5" dirty="0">
                <a:latin typeface="+mj-lt"/>
                <a:cs typeface="Arial" panose="020B0604020202020204" pitchFamily="34" charset="0"/>
              </a:rPr>
              <a:t>proofs 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counting</a:t>
            </a:r>
            <a:r>
              <a:rPr sz="1200" spc="-4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techniques</a:t>
            </a:r>
            <a:endParaRPr sz="1200" dirty="0">
              <a:latin typeface="+mj-lt"/>
              <a:cs typeface="Arial" panose="020B0604020202020204" pitchFamily="34" charset="0"/>
            </a:endParaRPr>
          </a:p>
          <a:p>
            <a:pPr marL="289560" marR="5080">
              <a:lnSpc>
                <a:spcPts val="1390"/>
              </a:lnSpc>
              <a:spcBef>
                <a:spcPts val="540"/>
              </a:spcBef>
            </a:pPr>
            <a:r>
              <a:rPr sz="1200" dirty="0">
                <a:latin typeface="+mj-lt"/>
                <a:cs typeface="Arial" panose="020B0604020202020204" pitchFamily="34" charset="0"/>
              </a:rPr>
              <a:t>to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0" dirty="0">
                <a:latin typeface="+mj-lt"/>
                <a:cs typeface="Arial" panose="020B0604020202020204" pitchFamily="34" charset="0"/>
              </a:rPr>
              <a:t>model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45" dirty="0">
                <a:latin typeface="+mj-lt"/>
                <a:cs typeface="Arial" panose="020B0604020202020204" pitchFamily="34" charset="0"/>
              </a:rPr>
              <a:t>computational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75" dirty="0">
                <a:latin typeface="+mj-lt"/>
                <a:cs typeface="Arial" panose="020B0604020202020204" pitchFamily="34" charset="0"/>
              </a:rPr>
              <a:t>problems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0" dirty="0">
                <a:latin typeface="+mj-lt"/>
                <a:cs typeface="Arial" panose="020B0604020202020204" pitchFamily="34" charset="0"/>
              </a:rPr>
              <a:t>by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discrete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0" dirty="0">
                <a:latin typeface="+mj-lt"/>
                <a:cs typeface="Arial" panose="020B0604020202020204" pitchFamily="34" charset="0"/>
              </a:rPr>
              <a:t>structures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65" dirty="0">
                <a:latin typeface="+mj-lt"/>
                <a:cs typeface="Arial" panose="020B0604020202020204" pitchFamily="34" charset="0"/>
              </a:rPr>
              <a:t>such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25" dirty="0">
                <a:latin typeface="+mj-lt"/>
                <a:cs typeface="Arial" panose="020B0604020202020204" pitchFamily="34" charset="0"/>
              </a:rPr>
              <a:t>as </a:t>
            </a:r>
            <a:r>
              <a:rPr sz="1200" spc="-70" dirty="0">
                <a:latin typeface="+mj-lt"/>
                <a:cs typeface="Arial" panose="020B0604020202020204" pitchFamily="34" charset="0"/>
              </a:rPr>
              <a:t>graphs</a:t>
            </a:r>
            <a:r>
              <a:rPr sz="1200" spc="-20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55" dirty="0">
                <a:latin typeface="+mj-lt"/>
                <a:cs typeface="Arial" panose="020B0604020202020204" pitchFamily="34" charset="0"/>
              </a:rPr>
              <a:t>and</a:t>
            </a:r>
            <a:r>
              <a:rPr sz="1200" spc="-15" dirty="0">
                <a:latin typeface="+mj-lt"/>
                <a:cs typeface="Arial" panose="020B0604020202020204" pitchFamily="34" charset="0"/>
              </a:rPr>
              <a:t> </a:t>
            </a:r>
            <a:r>
              <a:rPr sz="1200" spc="-10" dirty="0">
                <a:latin typeface="+mj-lt"/>
                <a:cs typeface="Arial" panose="020B0604020202020204" pitchFamily="34" charset="0"/>
              </a:rPr>
              <a:t>trees</a:t>
            </a:r>
            <a:endParaRPr sz="12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7AB86468-A88F-3A7F-51D5-A9CB21C2189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</a:t>
            </a:r>
            <a:r>
              <a:rPr lang="en-US" spc="-10" dirty="0">
                <a:latin typeface="Tahoma"/>
                <a:cs typeface="Tahoma"/>
              </a:rPr>
              <a:t>GU TECH</a:t>
            </a:r>
            <a:r>
              <a:rPr spc="-10" dirty="0">
                <a:latin typeface="Tahoma"/>
                <a:cs typeface="Tahoma"/>
              </a:rPr>
              <a:t>)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0" dirty="0"/>
              <a:t>Wrong</a:t>
            </a:r>
            <a:r>
              <a:rPr spc="-70" dirty="0"/>
              <a:t> </a:t>
            </a:r>
            <a:r>
              <a:rPr spc="-20" dirty="0"/>
              <a:t>Solution:</a:t>
            </a:r>
            <a:r>
              <a:rPr spc="50" dirty="0"/>
              <a:t> </a:t>
            </a:r>
            <a:r>
              <a:rPr dirty="0"/>
              <a:t>Moral</a:t>
            </a:r>
            <a:r>
              <a:rPr spc="-6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20" dirty="0"/>
              <a:t>Story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169" y="749527"/>
            <a:ext cx="37274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100" spc="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SOLUTION</a:t>
            </a:r>
            <a:r>
              <a:rPr sz="1100" spc="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ALWAYS</a:t>
            </a:r>
            <a:r>
              <a:rPr sz="1100" spc="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SIMPLE</a:t>
            </a:r>
            <a:r>
              <a:rPr sz="1100" spc="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ONCE</a:t>
            </a:r>
            <a:r>
              <a:rPr sz="1100" spc="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YOU</a:t>
            </a:r>
            <a:r>
              <a:rPr sz="1100" spc="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KNOW</a:t>
            </a:r>
            <a:r>
              <a:rPr sz="1100" spc="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IT.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305" y="1974552"/>
            <a:ext cx="177101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Calibri"/>
                <a:cs typeface="Calibri"/>
              </a:rPr>
              <a:t>Source:</a:t>
            </a:r>
            <a:r>
              <a:rPr sz="900" spc="3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Prof.</a:t>
            </a:r>
            <a:r>
              <a:rPr sz="900" spc="3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Nabil</a:t>
            </a:r>
            <a:r>
              <a:rPr sz="900" spc="19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Mustafa</a:t>
            </a:r>
            <a:r>
              <a:rPr sz="900" spc="18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course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20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1BCBE84-F2A3-7EED-8E45-A0C0C8BBFC1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60" dirty="0"/>
              <a:t> </a:t>
            </a:r>
            <a:r>
              <a:rPr spc="-10" dirty="0"/>
              <a:t>Study</a:t>
            </a:r>
            <a:r>
              <a:rPr spc="-60" dirty="0"/>
              <a:t> </a:t>
            </a:r>
            <a:r>
              <a:rPr spc="-25" dirty="0"/>
              <a:t>Discrete</a:t>
            </a:r>
            <a:r>
              <a:rPr spc="-60" dirty="0"/>
              <a:t> </a:t>
            </a:r>
            <a:r>
              <a:rPr spc="-20" dirty="0"/>
              <a:t>Math?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4345940" cy="546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+mj-lt"/>
                <a:cs typeface="Tahoma"/>
              </a:rPr>
              <a:t>Discrete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Mathematics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study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35" dirty="0">
                <a:latin typeface="+mj-lt"/>
                <a:cs typeface="Tahoma"/>
              </a:rPr>
              <a:t> discrete </a:t>
            </a:r>
            <a:r>
              <a:rPr sz="1100" dirty="0">
                <a:latin typeface="+mj-lt"/>
                <a:cs typeface="Tahoma"/>
              </a:rPr>
              <a:t>(not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continuous) </a:t>
            </a:r>
            <a:r>
              <a:rPr sz="1100" spc="-10" dirty="0">
                <a:latin typeface="+mj-lt"/>
                <a:cs typeface="Tahoma"/>
              </a:rPr>
              <a:t>objects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100" dirty="0">
              <a:latin typeface="+mj-lt"/>
              <a:cs typeface="Tahoma"/>
            </a:endParaRPr>
          </a:p>
          <a:p>
            <a:pPr marL="1148715">
              <a:lnSpc>
                <a:spcPct val="100000"/>
              </a:lnSpc>
            </a:pPr>
            <a:r>
              <a:rPr sz="1100" i="1" spc="-565" dirty="0">
                <a:latin typeface="+mj-lt"/>
                <a:cs typeface="Meiryo UI"/>
              </a:rPr>
              <a:t>▷</a:t>
            </a:r>
            <a:r>
              <a:rPr sz="1100" i="1" spc="-15" dirty="0">
                <a:latin typeface="+mj-lt"/>
                <a:cs typeface="Meiryo UI"/>
              </a:rPr>
              <a:t> </a:t>
            </a:r>
            <a:r>
              <a:rPr lang="en-US" sz="1100" i="1" spc="-15" dirty="0">
                <a:latin typeface="+mj-lt"/>
                <a:cs typeface="Meiryo UI"/>
              </a:rPr>
              <a:t> </a:t>
            </a:r>
            <a:r>
              <a:rPr sz="1100" spc="-10" dirty="0">
                <a:latin typeface="+mj-lt"/>
                <a:cs typeface="Tahoma"/>
              </a:rPr>
              <a:t>Unlike</a:t>
            </a:r>
            <a:r>
              <a:rPr sz="1100" spc="-8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Calculus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(no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limits,</a:t>
            </a:r>
            <a:r>
              <a:rPr sz="1100" spc="-30" dirty="0">
                <a:latin typeface="+mj-lt"/>
                <a:cs typeface="Tahoma"/>
              </a:rPr>
              <a:t> continuity, </a:t>
            </a:r>
            <a:r>
              <a:rPr sz="1100" spc="-25" dirty="0">
                <a:latin typeface="+mj-lt"/>
                <a:cs typeface="Tahoma"/>
              </a:rPr>
              <a:t>differentiation)</a:t>
            </a:r>
            <a:endParaRPr sz="1100" dirty="0">
              <a:latin typeface="+mj-lt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014" y="1234014"/>
            <a:ext cx="2808004" cy="17168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0293" y="2938783"/>
            <a:ext cx="583565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10" dirty="0">
                <a:solidFill>
                  <a:srgbClr val="FF0000"/>
                </a:solidFill>
                <a:latin typeface="Georgia"/>
                <a:cs typeface="Georgia"/>
              </a:rPr>
              <a:t>source:</a:t>
            </a:r>
            <a:r>
              <a:rPr sz="450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dirty="0">
                <a:solidFill>
                  <a:srgbClr val="FF0000"/>
                </a:solidFill>
                <a:latin typeface="Georgia"/>
                <a:cs typeface="Georgia"/>
              </a:rPr>
              <a:t>Google</a:t>
            </a:r>
            <a:r>
              <a:rPr sz="450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spc="-10" dirty="0">
                <a:solidFill>
                  <a:srgbClr val="FF0000"/>
                </a:solidFill>
                <a:latin typeface="Georgia"/>
                <a:cs typeface="Georgia"/>
              </a:rPr>
              <a:t>images</a:t>
            </a:r>
            <a:endParaRPr sz="45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208DACDD-0D97-72BB-6F3D-297821870DE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60" dirty="0"/>
              <a:t> </a:t>
            </a:r>
            <a:r>
              <a:rPr spc="-10" dirty="0"/>
              <a:t>Study</a:t>
            </a:r>
            <a:r>
              <a:rPr spc="-60" dirty="0"/>
              <a:t> </a:t>
            </a:r>
            <a:r>
              <a:rPr spc="-25" dirty="0"/>
              <a:t>Discrete</a:t>
            </a:r>
            <a:r>
              <a:rPr spc="-60" dirty="0"/>
              <a:t> </a:t>
            </a:r>
            <a:r>
              <a:rPr spc="-20" dirty="0"/>
              <a:t>Math?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42239" y="87922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675" y="106169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239" y="13296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299" y="418957"/>
            <a:ext cx="3004185" cy="1184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spc="-30" dirty="0">
                <a:solidFill>
                  <a:srgbClr val="FF0000"/>
                </a:solidFill>
                <a:latin typeface="+mj-lt"/>
                <a:cs typeface="Arial"/>
              </a:rPr>
              <a:t>Computer</a:t>
            </a:r>
            <a:r>
              <a:rPr sz="1100" b="1" spc="5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1100" b="1" spc="-55" dirty="0">
                <a:solidFill>
                  <a:srgbClr val="FF0000"/>
                </a:solidFill>
                <a:latin typeface="+mj-lt"/>
                <a:cs typeface="Arial"/>
              </a:rPr>
              <a:t>Science</a:t>
            </a:r>
            <a:r>
              <a:rPr sz="1100" b="1" spc="5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1400" b="1" spc="405" dirty="0">
                <a:solidFill>
                  <a:srgbClr val="FF0000"/>
                </a:solidFill>
                <a:latin typeface="+mj-lt"/>
                <a:cs typeface="Arial"/>
              </a:rPr>
              <a:t>=</a:t>
            </a:r>
            <a:r>
              <a:rPr sz="1400" b="1" spc="43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1100" b="1" spc="-25" dirty="0">
                <a:solidFill>
                  <a:srgbClr val="FF0000"/>
                </a:solidFill>
                <a:latin typeface="+mj-lt"/>
                <a:cs typeface="Arial"/>
              </a:rPr>
              <a:t>Problem</a:t>
            </a:r>
            <a:r>
              <a:rPr sz="1100" b="1" spc="5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+mj-lt"/>
                <a:cs typeface="Arial"/>
              </a:rPr>
              <a:t>Solving</a:t>
            </a:r>
            <a:endParaRPr sz="1100" dirty="0">
              <a:latin typeface="+mj-lt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190"/>
              </a:spcBef>
            </a:pPr>
            <a:r>
              <a:rPr sz="1100" spc="-20" dirty="0">
                <a:latin typeface="+mj-lt"/>
                <a:cs typeface="Tahoma"/>
              </a:rPr>
              <a:t>Mathematics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at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the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heart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problem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solving</a:t>
            </a:r>
            <a:endParaRPr sz="1100" dirty="0">
              <a:latin typeface="+mj-lt"/>
              <a:cs typeface="Tahoma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latin typeface="+mj-lt"/>
                <a:cs typeface="Tahoma"/>
              </a:rPr>
              <a:t>definition,</a:t>
            </a:r>
            <a:r>
              <a:rPr sz="1000" spc="-25" dirty="0">
                <a:latin typeface="+mj-lt"/>
                <a:cs typeface="Tahoma"/>
              </a:rPr>
              <a:t> </a:t>
            </a:r>
            <a:r>
              <a:rPr sz="1000" spc="-30" dirty="0">
                <a:latin typeface="+mj-lt"/>
                <a:cs typeface="Tahoma"/>
              </a:rPr>
              <a:t>modeling,</a:t>
            </a:r>
            <a:r>
              <a:rPr sz="1000" spc="-20" dirty="0">
                <a:latin typeface="+mj-lt"/>
                <a:cs typeface="Tahoma"/>
              </a:rPr>
              <a:t> solution, </a:t>
            </a:r>
            <a:r>
              <a:rPr sz="1000" spc="-10" dirty="0">
                <a:latin typeface="+mj-lt"/>
                <a:cs typeface="Tahoma"/>
              </a:rPr>
              <a:t>analysis</a:t>
            </a:r>
            <a:endParaRPr sz="1000" dirty="0">
              <a:latin typeface="+mj-lt"/>
              <a:cs typeface="Tahoma"/>
            </a:endParaRPr>
          </a:p>
          <a:p>
            <a:pPr marL="289560" marR="90805">
              <a:lnSpc>
                <a:spcPct val="102699"/>
              </a:lnSpc>
              <a:spcBef>
                <a:spcPts val="820"/>
              </a:spcBef>
            </a:pPr>
            <a:r>
              <a:rPr sz="1100" spc="-35" dirty="0">
                <a:latin typeface="+mj-lt"/>
                <a:cs typeface="Tahoma"/>
              </a:rPr>
              <a:t>Computers </a:t>
            </a:r>
            <a:r>
              <a:rPr sz="1100" spc="-60" dirty="0">
                <a:latin typeface="+mj-lt"/>
                <a:cs typeface="Tahoma"/>
              </a:rPr>
              <a:t>are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discrete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objects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operating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one </a:t>
            </a:r>
            <a:r>
              <a:rPr sz="1100" spc="-40" dirty="0">
                <a:latin typeface="+mj-lt"/>
                <a:cs typeface="Tahoma"/>
              </a:rPr>
              <a:t>discontinuous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(discrete)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step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at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time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39" y="177502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0387" y="1685352"/>
            <a:ext cx="2598420" cy="349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5" dirty="0">
                <a:latin typeface="+mj-lt"/>
                <a:cs typeface="Tahoma"/>
              </a:rPr>
              <a:t>Discrete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mathematics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right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framework </a:t>
            </a:r>
            <a:r>
              <a:rPr sz="1100" spc="-20" dirty="0">
                <a:latin typeface="+mj-lt"/>
                <a:cs typeface="Tahoma"/>
              </a:rPr>
              <a:t>for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describing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precisely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CS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concepts</a:t>
            </a:r>
            <a:endParaRPr sz="1100" dirty="0">
              <a:latin typeface="+mj-lt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5753" y="899855"/>
            <a:ext cx="1183302" cy="8207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66929" y="1740323"/>
            <a:ext cx="61658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dirty="0">
                <a:solidFill>
                  <a:srgbClr val="FF0000"/>
                </a:solidFill>
                <a:latin typeface="Georgia"/>
                <a:cs typeface="Georgia"/>
              </a:rPr>
              <a:t>source:</a:t>
            </a:r>
            <a:r>
              <a:rPr sz="350" spc="1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50" spc="-10" dirty="0">
                <a:solidFill>
                  <a:srgbClr val="FF0000"/>
                </a:solidFill>
                <a:latin typeface="Georgia"/>
                <a:cs typeface="Georgia"/>
              </a:rPr>
              <a:t>ProgrammerHumor.io</a:t>
            </a:r>
            <a:endParaRPr sz="35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0407" y="2883369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7707" y="2471133"/>
            <a:ext cx="3719829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95"/>
              </a:spcBef>
            </a:pPr>
            <a:r>
              <a:rPr sz="1000" i="1" spc="-30" dirty="0">
                <a:latin typeface="+mj-lt"/>
                <a:cs typeface="Arial"/>
              </a:rPr>
              <a:t>Computer </a:t>
            </a:r>
            <a:r>
              <a:rPr sz="1000" i="1" spc="-70" dirty="0">
                <a:latin typeface="+mj-lt"/>
                <a:cs typeface="Arial"/>
              </a:rPr>
              <a:t>Science</a:t>
            </a:r>
            <a:r>
              <a:rPr sz="1000" i="1" dirty="0">
                <a:latin typeface="+mj-lt"/>
                <a:cs typeface="Arial"/>
              </a:rPr>
              <a:t> is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no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more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about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computers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than</a:t>
            </a:r>
            <a:r>
              <a:rPr sz="1000" i="1" spc="-10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astronomy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is </a:t>
            </a:r>
            <a:r>
              <a:rPr sz="1000" i="1" dirty="0">
                <a:latin typeface="+mj-lt"/>
                <a:cs typeface="Arial"/>
              </a:rPr>
              <a:t>about</a:t>
            </a:r>
            <a:r>
              <a:rPr sz="1000" i="1" spc="-50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telescopes.</a:t>
            </a:r>
            <a:endParaRPr sz="1000" dirty="0">
              <a:latin typeface="+mj-lt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000" spc="-30" dirty="0">
                <a:latin typeface="+mj-lt"/>
                <a:cs typeface="Tahoma"/>
              </a:rPr>
              <a:t>Edsger</a:t>
            </a:r>
            <a:r>
              <a:rPr sz="1000" spc="-40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Dijkstra</a:t>
            </a:r>
            <a:endParaRPr sz="1000" dirty="0">
              <a:latin typeface="+mj-lt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C659E887-7ECA-A1EC-5EC7-5324C3954F7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60" dirty="0"/>
              <a:t> </a:t>
            </a:r>
            <a:r>
              <a:rPr spc="-10" dirty="0"/>
              <a:t>Study</a:t>
            </a:r>
            <a:r>
              <a:rPr spc="-60" dirty="0"/>
              <a:t> </a:t>
            </a:r>
            <a:r>
              <a:rPr spc="-25" dirty="0"/>
              <a:t>Discrete</a:t>
            </a:r>
            <a:r>
              <a:rPr spc="-60" dirty="0"/>
              <a:t> </a:t>
            </a:r>
            <a:r>
              <a:rPr spc="-20" dirty="0"/>
              <a:t>Math?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140418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65218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90017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05" y="475207"/>
            <a:ext cx="3027680" cy="15271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+mj-lt"/>
                <a:cs typeface="Tahoma"/>
              </a:rPr>
              <a:t>Conceptual </a:t>
            </a:r>
            <a:r>
              <a:rPr sz="1100" spc="-50" dirty="0">
                <a:latin typeface="+mj-lt"/>
                <a:cs typeface="Tahoma"/>
              </a:rPr>
              <a:t>core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computer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science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Algorithm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+mj-lt"/>
                <a:cs typeface="Tahoma"/>
              </a:rPr>
              <a:t>Discrete</a:t>
            </a:r>
            <a:r>
              <a:rPr sz="1100" spc="-20" dirty="0">
                <a:latin typeface="+mj-lt"/>
                <a:cs typeface="Tahoma"/>
              </a:rPr>
              <a:t> Mathematics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helps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provide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10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5"/>
              </a:spcBef>
            </a:pPr>
            <a:r>
              <a:rPr sz="1100" spc="-45" dirty="0">
                <a:latin typeface="+mj-lt"/>
                <a:cs typeface="Tahoma"/>
              </a:rPr>
              <a:t>techniques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 </a:t>
            </a:r>
            <a:r>
              <a:rPr sz="1100" spc="-55" dirty="0">
                <a:latin typeface="+mj-lt"/>
                <a:cs typeface="Tahoma"/>
              </a:rPr>
              <a:t>design</a:t>
            </a:r>
            <a:r>
              <a:rPr sz="110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algorithms</a:t>
            </a:r>
            <a:endParaRPr sz="1100" dirty="0">
              <a:latin typeface="+mj-lt"/>
              <a:cs typeface="Tahoma"/>
            </a:endParaRPr>
          </a:p>
          <a:p>
            <a:pPr marL="289560" marR="5080">
              <a:lnSpc>
                <a:spcPct val="147900"/>
              </a:lnSpc>
            </a:pPr>
            <a:r>
              <a:rPr sz="1100" spc="-40" dirty="0">
                <a:latin typeface="+mj-lt"/>
                <a:cs typeface="Tahoma"/>
              </a:rPr>
              <a:t>methods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prove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correctness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algorithms </a:t>
            </a:r>
            <a:r>
              <a:rPr sz="1100" spc="-10" dirty="0">
                <a:latin typeface="+mj-lt"/>
                <a:cs typeface="Tahoma"/>
              </a:rPr>
              <a:t>tools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analyze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algorithms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1470FB13-9281-0114-C4AC-4F755A4B81CD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Why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Study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Discrete</a:t>
            </a:r>
            <a:r>
              <a:rPr sz="1400" u="sng" spc="-1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Math?</a:t>
            </a:r>
            <a:r>
              <a:rPr sz="1400" u="sng" spc="1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Topics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25" y="596310"/>
            <a:ext cx="1306781" cy="259729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104911"/>
              </p:ext>
            </p:extLst>
          </p:nvPr>
        </p:nvGraphicFramePr>
        <p:xfrm>
          <a:off x="780776" y="463560"/>
          <a:ext cx="3740150" cy="2703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350">
                        <a:latin typeface="+mj-lt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50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source:</a:t>
                      </a:r>
                      <a:r>
                        <a:rPr sz="350" spc="145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 </a:t>
                      </a:r>
                      <a:r>
                        <a:rPr sz="350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Colorado</a:t>
                      </a:r>
                      <a:r>
                        <a:rPr sz="350" spc="85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 </a:t>
                      </a:r>
                      <a:r>
                        <a:rPr sz="350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State</a:t>
                      </a:r>
                      <a:r>
                        <a:rPr sz="350" spc="85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 </a:t>
                      </a:r>
                      <a:r>
                        <a:rPr sz="350" spc="-10" dirty="0">
                          <a:solidFill>
                            <a:srgbClr val="FF0000"/>
                          </a:solidFill>
                          <a:latin typeface="+mj-lt"/>
                          <a:cs typeface="Georgia"/>
                        </a:rPr>
                        <a:t>University</a:t>
                      </a:r>
                      <a:endParaRPr sz="350">
                        <a:latin typeface="+mj-lt"/>
                        <a:cs typeface="Georgia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spc="-10" dirty="0">
                          <a:solidFill>
                            <a:srgbClr val="0000FF"/>
                          </a:solidFill>
                          <a:latin typeface="+mj-lt"/>
                          <a:cs typeface="Tahoma"/>
                        </a:rPr>
                        <a:t>Topic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spc="-20" dirty="0">
                          <a:solidFill>
                            <a:srgbClr val="0000FF"/>
                          </a:solidFill>
                          <a:latin typeface="+mj-lt"/>
                          <a:cs typeface="Tahoma"/>
                        </a:rPr>
                        <a:t>Sections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in</a:t>
                      </a:r>
                      <a:r>
                        <a:rPr sz="850" spc="-1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Rosen</a:t>
                      </a:r>
                      <a:r>
                        <a:rPr sz="850" spc="-1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6Ed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Logic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330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1.1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1.4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330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Sets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2.1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2.2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Functions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2.3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2.4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40" dirty="0">
                          <a:latin typeface="+mj-lt"/>
                          <a:cs typeface="Tahoma"/>
                        </a:rPr>
                        <a:t>Sequence</a:t>
                      </a:r>
                      <a:r>
                        <a:rPr sz="850" spc="-1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and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Sums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5" dirty="0">
                          <a:latin typeface="+mj-lt"/>
                          <a:cs typeface="Tahoma"/>
                        </a:rPr>
                        <a:t>2.4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Relations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65" dirty="0">
                          <a:latin typeface="+mj-lt"/>
                          <a:cs typeface="Tahoma"/>
                        </a:rPr>
                        <a:t>&amp;</a:t>
                      </a:r>
                      <a:r>
                        <a:rPr sz="850" spc="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Partial</a:t>
                      </a:r>
                      <a:r>
                        <a:rPr sz="850" spc="1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Orders</a:t>
                      </a:r>
                      <a:endParaRPr sz="850" dirty="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+mj-lt"/>
                          <a:cs typeface="Tahoma"/>
                        </a:rPr>
                        <a:t>Ch.</a:t>
                      </a:r>
                      <a:r>
                        <a:rPr sz="850" spc="9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50" dirty="0">
                          <a:latin typeface="+mj-lt"/>
                          <a:cs typeface="Tahoma"/>
                        </a:rPr>
                        <a:t>8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Proofs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1.5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1.7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Induction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+mj-lt"/>
                          <a:cs typeface="Tahoma"/>
                        </a:rPr>
                        <a:t>Ch.</a:t>
                      </a:r>
                      <a:r>
                        <a:rPr sz="850" spc="9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50" dirty="0">
                          <a:latin typeface="+mj-lt"/>
                          <a:cs typeface="Tahoma"/>
                        </a:rPr>
                        <a:t>4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+mj-lt"/>
                          <a:cs typeface="Tahoma"/>
                        </a:rPr>
                        <a:t>Basic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Counting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5.1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5.3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5" dirty="0">
                          <a:latin typeface="+mj-lt"/>
                          <a:cs typeface="Tahoma"/>
                        </a:rPr>
                        <a:t>Advanced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Counting</a:t>
                      </a:r>
                      <a:endParaRPr sz="850" dirty="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5.4,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5.5,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7.5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Recursion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and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Recurrences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7.1-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7.3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Graphs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dirty="0">
                          <a:latin typeface="+mj-lt"/>
                          <a:cs typeface="Tahoma"/>
                        </a:rPr>
                        <a:t>Ch.</a:t>
                      </a:r>
                      <a:r>
                        <a:rPr sz="850" spc="9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50" dirty="0">
                          <a:latin typeface="+mj-lt"/>
                          <a:cs typeface="Tahoma"/>
                        </a:rPr>
                        <a:t>9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Trees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10.1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10.2,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 10.4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0" dirty="0">
                          <a:latin typeface="+mj-lt"/>
                          <a:cs typeface="Tahoma"/>
                        </a:rPr>
                        <a:t>10.5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+mj-lt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20" dirty="0">
                          <a:latin typeface="+mj-lt"/>
                          <a:cs typeface="Tahoma"/>
                        </a:rPr>
                        <a:t>Number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 Theory </a:t>
                      </a:r>
                      <a:r>
                        <a:rPr sz="850" spc="65" dirty="0">
                          <a:latin typeface="+mj-lt"/>
                          <a:cs typeface="Tahoma"/>
                        </a:rPr>
                        <a:t>&amp;</a:t>
                      </a:r>
                      <a:r>
                        <a:rPr sz="850" spc="-1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10" dirty="0">
                          <a:latin typeface="+mj-lt"/>
                          <a:cs typeface="Tahoma"/>
                        </a:rPr>
                        <a:t>Cryptography</a:t>
                      </a:r>
                      <a:endParaRPr sz="85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" dirty="0">
                          <a:latin typeface="+mj-lt"/>
                          <a:cs typeface="Tahoma"/>
                        </a:rPr>
                        <a:t>3.4</a:t>
                      </a:r>
                      <a:r>
                        <a:rPr sz="850" spc="-35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dirty="0">
                          <a:latin typeface="+mj-lt"/>
                          <a:cs typeface="Tahoma"/>
                        </a:rPr>
                        <a:t>-</a:t>
                      </a:r>
                      <a:r>
                        <a:rPr sz="850" spc="-30" dirty="0">
                          <a:latin typeface="+mj-lt"/>
                          <a:cs typeface="Tahoma"/>
                        </a:rPr>
                        <a:t> </a:t>
                      </a:r>
                      <a:r>
                        <a:rPr sz="850" spc="-25" dirty="0">
                          <a:latin typeface="+mj-lt"/>
                          <a:cs typeface="Tahoma"/>
                        </a:rPr>
                        <a:t>3.7</a:t>
                      </a:r>
                      <a:endParaRPr sz="850" dirty="0">
                        <a:latin typeface="+mj-lt"/>
                        <a:cs typeface="Tahoma"/>
                      </a:endParaRPr>
                    </a:p>
                  </a:txBody>
                  <a:tcPr marL="0" marR="0" marT="2032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A3118B6E-F5A5-FA7E-6A82-3A8F761E8B26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003" y="540079"/>
            <a:ext cx="4104640" cy="849630"/>
            <a:chOff x="252003" y="540079"/>
            <a:chExt cx="4104640" cy="849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8155" y="540079"/>
              <a:ext cx="567923" cy="849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7334" y="540079"/>
              <a:ext cx="591609" cy="838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0552" y="540079"/>
              <a:ext cx="552870" cy="8389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03" y="540079"/>
              <a:ext cx="550792" cy="8358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883" y="540079"/>
              <a:ext cx="594762" cy="8360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706" y="540079"/>
              <a:ext cx="551263" cy="8335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2851" y="540079"/>
              <a:ext cx="551388" cy="83543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2003" y="1500062"/>
            <a:ext cx="3971925" cy="1745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Logic:</a:t>
            </a:r>
            <a:endParaRPr lang="en-US" sz="1200" dirty="0">
              <a:solidFill>
                <a:srgbClr val="FF0000"/>
              </a:solidFill>
              <a:latin typeface="+mj-lt"/>
              <a:cs typeface="Tahoma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sz="1100" spc="-40" dirty="0">
                <a:latin typeface="+mj-lt"/>
                <a:cs typeface="Tahoma"/>
              </a:rPr>
              <a:t>Fundamental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all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mathematical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disciplines </a:t>
            </a:r>
            <a:endParaRPr lang="en-US" sz="1100" spc="-10" dirty="0">
              <a:latin typeface="+mj-lt"/>
              <a:cs typeface="Tahoma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100" b="1" spc="-30" dirty="0">
                <a:solidFill>
                  <a:srgbClr val="FF0000"/>
                </a:solidFill>
                <a:latin typeface="+mj-lt"/>
                <a:cs typeface="Tahoma"/>
              </a:rPr>
              <a:t>Logic is the study of the principles and methods that distinguishes between a valid and an invalid argument.</a:t>
            </a: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sz="1100" spc="-25" dirty="0">
                <a:latin typeface="+mj-lt"/>
                <a:cs typeface="Tahoma"/>
              </a:rPr>
              <a:t>Useful</a:t>
            </a:r>
            <a:r>
              <a:rPr lang="en-US" sz="1100" spc="-30" dirty="0">
                <a:latin typeface="+mj-lt"/>
                <a:cs typeface="Tahoma"/>
              </a:rPr>
              <a:t> </a:t>
            </a:r>
            <a:r>
              <a:rPr lang="en-US" sz="1100" spc="-20" dirty="0">
                <a:latin typeface="+mj-lt"/>
                <a:cs typeface="Tahoma"/>
              </a:rPr>
              <a:t>for</a:t>
            </a:r>
            <a:r>
              <a:rPr lang="en-US" sz="1100" spc="-25" dirty="0">
                <a:latin typeface="+mj-lt"/>
                <a:cs typeface="Tahoma"/>
              </a:rPr>
              <a:t> </a:t>
            </a:r>
            <a:r>
              <a:rPr lang="en-US" sz="1100" spc="-60" dirty="0">
                <a:latin typeface="+mj-lt"/>
                <a:cs typeface="Tahoma"/>
              </a:rPr>
              <a:t>hardware</a:t>
            </a:r>
            <a:r>
              <a:rPr lang="en-US" sz="1100" spc="-25" dirty="0">
                <a:latin typeface="+mj-lt"/>
                <a:cs typeface="Tahoma"/>
              </a:rPr>
              <a:t> </a:t>
            </a:r>
            <a:r>
              <a:rPr lang="en-US" sz="1100" spc="-55" dirty="0">
                <a:latin typeface="+mj-lt"/>
                <a:cs typeface="Tahoma"/>
              </a:rPr>
              <a:t>design,</a:t>
            </a:r>
            <a:r>
              <a:rPr lang="en-US" sz="1100" spc="-30" dirty="0">
                <a:latin typeface="+mj-lt"/>
                <a:cs typeface="Tahoma"/>
              </a:rPr>
              <a:t> </a:t>
            </a:r>
            <a:r>
              <a:rPr lang="en-US" sz="1100" spc="-40" dirty="0">
                <a:latin typeface="+mj-lt"/>
                <a:cs typeface="Tahoma"/>
              </a:rPr>
              <a:t>computer</a:t>
            </a:r>
            <a:r>
              <a:rPr lang="en-US" sz="1100" spc="-25" dirty="0">
                <a:latin typeface="+mj-lt"/>
                <a:cs typeface="Tahoma"/>
              </a:rPr>
              <a:t> </a:t>
            </a:r>
            <a:r>
              <a:rPr lang="en-US" sz="1100" spc="-35" dirty="0">
                <a:latin typeface="+mj-lt"/>
                <a:cs typeface="Tahoma"/>
              </a:rPr>
              <a:t>architecture</a:t>
            </a: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sz="1100" dirty="0">
                <a:latin typeface="+mj-lt"/>
                <a:cs typeface="Tahoma"/>
              </a:rPr>
              <a:t>Artificial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Intelligence,</a:t>
            </a:r>
            <a:r>
              <a:rPr sz="1100" dirty="0">
                <a:latin typeface="+mj-lt"/>
                <a:cs typeface="Tahoma"/>
              </a:rPr>
              <a:t> Natural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Language</a:t>
            </a:r>
            <a:r>
              <a:rPr sz="110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Processing,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Knowledge </a:t>
            </a:r>
            <a:r>
              <a:rPr sz="1100" spc="-10" dirty="0">
                <a:latin typeface="+mj-lt"/>
                <a:cs typeface="Tahoma"/>
              </a:rPr>
              <a:t>Representation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9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9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530BDB6-1E3D-EB7A-06C8-23A195482A0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003" y="540079"/>
            <a:ext cx="4104640" cy="853440"/>
            <a:chOff x="252003" y="540079"/>
            <a:chExt cx="4104640" cy="853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003" y="540079"/>
              <a:ext cx="562348" cy="8533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5083" y="540079"/>
              <a:ext cx="644370" cy="833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2379" y="540079"/>
              <a:ext cx="554811" cy="8398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924" y="540086"/>
              <a:ext cx="554330" cy="8398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274" y="540079"/>
              <a:ext cx="543730" cy="8443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1178" y="540079"/>
              <a:ext cx="560982" cy="851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112" y="540079"/>
              <a:ext cx="545964" cy="82722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90245" y="201075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245" y="22334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681" y="247991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2681" y="266970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681" y="285949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681" y="30492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1305" y="1606306"/>
            <a:ext cx="3564254" cy="153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Sets:</a:t>
            </a:r>
            <a:endParaRPr sz="120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1035"/>
              </a:spcBef>
            </a:pPr>
            <a:r>
              <a:rPr sz="1100" spc="-40" dirty="0">
                <a:latin typeface="+mj-lt"/>
                <a:cs typeface="Tahoma"/>
              </a:rPr>
              <a:t>Fundamental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all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mathematical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disciplines</a:t>
            </a:r>
            <a:endParaRPr sz="110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430"/>
              </a:spcBef>
            </a:pPr>
            <a:r>
              <a:rPr sz="1100" spc="-20" dirty="0">
                <a:latin typeface="+mj-lt"/>
                <a:cs typeface="Tahoma"/>
              </a:rPr>
              <a:t>Provide</a:t>
            </a:r>
            <a:r>
              <a:rPr sz="110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foundations</a:t>
            </a:r>
            <a:r>
              <a:rPr sz="110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for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various</a:t>
            </a:r>
            <a:r>
              <a:rPr sz="1100" dirty="0">
                <a:latin typeface="+mj-lt"/>
                <a:cs typeface="Tahoma"/>
              </a:rPr>
              <a:t> CS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disciplines,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especially</a:t>
            </a:r>
            <a:endParaRPr sz="1100" dirty="0">
              <a:latin typeface="+mj-lt"/>
              <a:cs typeface="Tahoma"/>
            </a:endParaRPr>
          </a:p>
          <a:p>
            <a:pPr marL="566420" marR="2148205">
              <a:lnSpc>
                <a:spcPct val="124500"/>
              </a:lnSpc>
              <a:spcBef>
                <a:spcPts val="385"/>
              </a:spcBef>
            </a:pPr>
            <a:r>
              <a:rPr sz="1000" dirty="0">
                <a:latin typeface="+mj-lt"/>
                <a:cs typeface="Tahoma"/>
              </a:rPr>
              <a:t>Data</a:t>
            </a:r>
            <a:r>
              <a:rPr sz="1000" spc="-30" dirty="0">
                <a:latin typeface="+mj-lt"/>
                <a:cs typeface="Tahoma"/>
              </a:rPr>
              <a:t> </a:t>
            </a:r>
            <a:r>
              <a:rPr sz="1000" spc="-35" dirty="0">
                <a:latin typeface="+mj-lt"/>
                <a:cs typeface="Tahoma"/>
              </a:rPr>
              <a:t>Structures </a:t>
            </a:r>
            <a:r>
              <a:rPr sz="1000" spc="-10" dirty="0">
                <a:latin typeface="+mj-lt"/>
                <a:cs typeface="Tahoma"/>
              </a:rPr>
              <a:t>Algorithms Probability Database</a:t>
            </a:r>
            <a:endParaRPr sz="1000" dirty="0">
              <a:latin typeface="+mj-lt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9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9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303B5E74-E129-158D-286D-FDEF52467179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800" y="540093"/>
            <a:ext cx="4191000" cy="861694"/>
            <a:chOff x="208800" y="540093"/>
            <a:chExt cx="4191000" cy="8616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800" y="540093"/>
              <a:ext cx="533737" cy="8539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62" y="540093"/>
              <a:ext cx="1851435" cy="8521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2022" y="540093"/>
              <a:ext cx="541024" cy="861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7066" y="540093"/>
              <a:ext cx="569246" cy="8538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0333" y="559267"/>
              <a:ext cx="638883" cy="81857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290245" y="228249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49252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7025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245" y="291259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245" y="312262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1305" y="1614535"/>
            <a:ext cx="2146935" cy="1610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solidFill>
                  <a:srgbClr val="FF0000"/>
                </a:solidFill>
                <a:latin typeface="+mj-lt"/>
                <a:cs typeface="Tahoma"/>
              </a:rPr>
              <a:t>Functions,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Relations,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65" dirty="0">
                <a:solidFill>
                  <a:srgbClr val="FF0000"/>
                </a:solidFill>
                <a:latin typeface="+mj-lt"/>
                <a:cs typeface="Tahoma"/>
              </a:rPr>
              <a:t>Recurrences:</a:t>
            </a:r>
            <a:endParaRPr sz="1200" dirty="0">
              <a:latin typeface="+mj-lt"/>
              <a:cs typeface="Tahoma"/>
            </a:endParaRPr>
          </a:p>
          <a:p>
            <a:pPr marL="289560" indent="-277495">
              <a:lnSpc>
                <a:spcPct val="100000"/>
              </a:lnSpc>
              <a:spcBef>
                <a:spcPts val="950"/>
              </a:spcBef>
            </a:pPr>
            <a:r>
              <a:rPr sz="1100" spc="-10" dirty="0">
                <a:latin typeface="+mj-lt"/>
                <a:cs typeface="Tahoma"/>
              </a:rPr>
              <a:t>Building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blocks for</a:t>
            </a:r>
            <a:endParaRPr sz="1100" dirty="0">
              <a:latin typeface="+mj-lt"/>
              <a:cs typeface="Tahoma"/>
            </a:endParaRPr>
          </a:p>
          <a:p>
            <a:pPr marL="289560" marR="1068705">
              <a:lnSpc>
                <a:spcPct val="125299"/>
              </a:lnSpc>
              <a:spcBef>
                <a:spcPts val="505"/>
              </a:spcBef>
            </a:pPr>
            <a:r>
              <a:rPr sz="1100" spc="-10" dirty="0">
                <a:latin typeface="+mj-lt"/>
                <a:cs typeface="Tahoma"/>
              </a:rPr>
              <a:t>Hashing </a:t>
            </a:r>
            <a:r>
              <a:rPr sz="1100" spc="-45" dirty="0">
                <a:latin typeface="+mj-lt"/>
                <a:cs typeface="Tahoma"/>
              </a:rPr>
              <a:t>Cryptography</a:t>
            </a:r>
            <a:endParaRPr sz="1100" dirty="0">
              <a:latin typeface="+mj-lt"/>
              <a:cs typeface="Tahoma"/>
            </a:endParaRPr>
          </a:p>
          <a:p>
            <a:pPr marL="289560" marR="416559">
              <a:lnSpc>
                <a:spcPct val="125299"/>
              </a:lnSpc>
            </a:pPr>
            <a:r>
              <a:rPr sz="1100" spc="-35" dirty="0">
                <a:latin typeface="+mj-lt"/>
                <a:cs typeface="Tahoma"/>
              </a:rPr>
              <a:t>Programming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Languages </a:t>
            </a:r>
            <a:r>
              <a:rPr sz="1100" spc="-35" dirty="0">
                <a:latin typeface="+mj-lt"/>
                <a:cs typeface="Tahoma"/>
              </a:rPr>
              <a:t>Database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systems</a:t>
            </a:r>
            <a:endParaRPr sz="110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40" dirty="0">
                <a:latin typeface="+mj-lt"/>
                <a:cs typeface="Tahoma"/>
              </a:rPr>
              <a:t>Recursive</a:t>
            </a:r>
            <a:r>
              <a:rPr sz="1100" spc="-20" dirty="0">
                <a:latin typeface="+mj-lt"/>
                <a:cs typeface="Tahoma"/>
              </a:rPr>
              <a:t> Algorithm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Analysis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EDF581BF-A2BF-AAAD-8130-614A014233FC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004" y="540083"/>
            <a:ext cx="4104004" cy="856615"/>
            <a:chOff x="252004" y="540083"/>
            <a:chExt cx="4104004" cy="856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004" y="540090"/>
              <a:ext cx="538182" cy="840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291" y="542400"/>
              <a:ext cx="542954" cy="8213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725" y="540090"/>
              <a:ext cx="1263633" cy="8129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839" y="540090"/>
              <a:ext cx="602543" cy="8000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3871" y="540083"/>
              <a:ext cx="553624" cy="833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969" y="540097"/>
              <a:ext cx="535439" cy="856433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70407" y="2222969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55979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245" y="280779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1305" y="1609392"/>
            <a:ext cx="4345940" cy="1300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Proofs:</a:t>
            </a:r>
            <a:endParaRPr sz="1200" dirty="0">
              <a:latin typeface="+mj-lt"/>
              <a:cs typeface="Tahoma"/>
            </a:endParaRPr>
          </a:p>
          <a:p>
            <a:pPr marL="142240" algn="ctr">
              <a:lnSpc>
                <a:spcPct val="100000"/>
              </a:lnSpc>
              <a:spcBef>
                <a:spcPts val="1340"/>
              </a:spcBef>
            </a:pPr>
            <a:r>
              <a:rPr sz="1000" i="1" dirty="0">
                <a:latin typeface="+mj-lt"/>
                <a:cs typeface="Arial"/>
              </a:rPr>
              <a:t>A </a:t>
            </a:r>
            <a:r>
              <a:rPr sz="1000" i="1" spc="-30" dirty="0">
                <a:latin typeface="+mj-lt"/>
                <a:cs typeface="Arial"/>
              </a:rPr>
              <a:t>mathematician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 a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spc="-45" dirty="0">
                <a:latin typeface="+mj-lt"/>
                <a:cs typeface="Arial"/>
              </a:rPr>
              <a:t>device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for turning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spc="-40" dirty="0">
                <a:latin typeface="+mj-lt"/>
                <a:cs typeface="Arial"/>
              </a:rPr>
              <a:t>coffee</a:t>
            </a:r>
            <a:r>
              <a:rPr sz="1000" i="1" dirty="0">
                <a:latin typeface="+mj-lt"/>
                <a:cs typeface="Arial"/>
              </a:rPr>
              <a:t> into </a:t>
            </a:r>
            <a:r>
              <a:rPr sz="1000" i="1" spc="-10" dirty="0">
                <a:latin typeface="+mj-lt"/>
                <a:cs typeface="Arial"/>
              </a:rPr>
              <a:t>theorems</a:t>
            </a:r>
            <a:endParaRPr sz="1000" dirty="0">
              <a:latin typeface="+mj-lt"/>
              <a:cs typeface="Arial"/>
            </a:endParaRPr>
          </a:p>
          <a:p>
            <a:pPr marL="3680460">
              <a:lnSpc>
                <a:spcPct val="100000"/>
              </a:lnSpc>
              <a:spcBef>
                <a:spcPts val="790"/>
              </a:spcBef>
            </a:pPr>
            <a:r>
              <a:rPr sz="1000" spc="-20" dirty="0">
                <a:latin typeface="+mj-lt"/>
                <a:cs typeface="Tahoma"/>
              </a:rPr>
              <a:t>Alf</a:t>
            </a:r>
            <a:r>
              <a:rPr sz="1000" spc="-50" dirty="0">
                <a:latin typeface="+mj-lt"/>
                <a:cs typeface="Tahoma"/>
              </a:rPr>
              <a:t>r</a:t>
            </a:r>
            <a:r>
              <a:rPr sz="1000" spc="-550" dirty="0">
                <a:latin typeface="+mj-lt"/>
                <a:cs typeface="Tahoma"/>
              </a:rPr>
              <a:t>´</a:t>
            </a:r>
            <a:r>
              <a:rPr sz="1000" spc="-20" dirty="0">
                <a:latin typeface="+mj-lt"/>
                <a:cs typeface="Tahoma"/>
              </a:rPr>
              <a:t>ed</a:t>
            </a:r>
            <a:r>
              <a:rPr sz="1000" spc="60" dirty="0">
                <a:latin typeface="+mj-lt"/>
                <a:cs typeface="Tahoma"/>
              </a:rPr>
              <a:t> </a:t>
            </a:r>
            <a:r>
              <a:rPr sz="1000" spc="-45" dirty="0">
                <a:latin typeface="+mj-lt"/>
                <a:cs typeface="Tahoma"/>
              </a:rPr>
              <a:t>R</a:t>
            </a:r>
            <a:r>
              <a:rPr sz="1000" spc="-545" dirty="0">
                <a:latin typeface="+mj-lt"/>
                <a:cs typeface="Tahoma"/>
              </a:rPr>
              <a:t>´</a:t>
            </a:r>
            <a:r>
              <a:rPr sz="1000" spc="-15" dirty="0">
                <a:latin typeface="+mj-lt"/>
                <a:cs typeface="Tahoma"/>
              </a:rPr>
              <a:t>enyi</a:t>
            </a:r>
            <a:endParaRPr sz="1000" dirty="0">
              <a:latin typeface="+mj-lt"/>
              <a:cs typeface="Tahoma"/>
            </a:endParaRPr>
          </a:p>
          <a:p>
            <a:pPr marL="289560" marR="1932305">
              <a:lnSpc>
                <a:spcPct val="147900"/>
              </a:lnSpc>
              <a:spcBef>
                <a:spcPts val="170"/>
              </a:spcBef>
            </a:pPr>
            <a:r>
              <a:rPr sz="1100" spc="-10" dirty="0">
                <a:latin typeface="+mj-lt"/>
                <a:cs typeface="Tahoma"/>
              </a:rPr>
              <a:t>Prove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that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your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program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has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no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bug </a:t>
            </a:r>
            <a:r>
              <a:rPr sz="1100" spc="-20" dirty="0">
                <a:latin typeface="+mj-lt"/>
                <a:cs typeface="Tahoma"/>
              </a:rPr>
              <a:t>Verify</a:t>
            </a:r>
            <a:r>
              <a:rPr sz="1100" spc="-6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that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hardware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correct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8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8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08EBCBB3-F541-70BE-3D28-3090427C3227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4762" y="512651"/>
            <a:ext cx="3853815" cy="805180"/>
            <a:chOff x="394762" y="512651"/>
            <a:chExt cx="3853815" cy="805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62" y="512651"/>
              <a:ext cx="489781" cy="771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895" y="512651"/>
              <a:ext cx="531397" cy="7970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0643" y="512658"/>
              <a:ext cx="478872" cy="7893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1873" y="512658"/>
              <a:ext cx="605846" cy="7838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0071" y="512651"/>
              <a:ext cx="498397" cy="79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826" y="512658"/>
              <a:ext cx="534049" cy="803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7224" y="512651"/>
              <a:ext cx="520769" cy="80459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70407" y="2054326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239" y="253933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239" y="276202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239" y="298471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1305" y="1484386"/>
            <a:ext cx="4345305" cy="160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solidFill>
                  <a:srgbClr val="FF0000"/>
                </a:solidFill>
                <a:latin typeface="+mj-lt"/>
                <a:cs typeface="Tahoma"/>
              </a:rPr>
              <a:t>Counting</a:t>
            </a:r>
            <a:r>
              <a:rPr sz="1200" spc="-4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55" dirty="0">
                <a:solidFill>
                  <a:srgbClr val="FF0000"/>
                </a:solidFill>
                <a:latin typeface="+mj-lt"/>
                <a:cs typeface="Tahoma"/>
              </a:rPr>
              <a:t>and</a:t>
            </a:r>
            <a:r>
              <a:rPr sz="1200" spc="-3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Combinatorics:</a:t>
            </a:r>
            <a:endParaRPr sz="1200" dirty="0">
              <a:latin typeface="+mj-lt"/>
              <a:cs typeface="Tahoma"/>
            </a:endParaRPr>
          </a:p>
          <a:p>
            <a:pPr marL="638810">
              <a:lnSpc>
                <a:spcPct val="100000"/>
              </a:lnSpc>
              <a:spcBef>
                <a:spcPts val="994"/>
              </a:spcBef>
            </a:pPr>
            <a:r>
              <a:rPr sz="1000" i="1" dirty="0">
                <a:latin typeface="+mj-lt"/>
                <a:cs typeface="Arial"/>
              </a:rPr>
              <a:t>The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lottery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tax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on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spc="-40" dirty="0">
                <a:latin typeface="+mj-lt"/>
                <a:cs typeface="Arial"/>
              </a:rPr>
              <a:t>people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who </a:t>
            </a:r>
            <a:r>
              <a:rPr sz="1000" i="1" spc="-25" dirty="0">
                <a:latin typeface="+mj-lt"/>
                <a:cs typeface="Arial"/>
              </a:rPr>
              <a:t>flunked</a:t>
            </a:r>
            <a:r>
              <a:rPr sz="1000" i="1" spc="-20" dirty="0">
                <a:latin typeface="+mj-lt"/>
                <a:cs typeface="Arial"/>
              </a:rPr>
              <a:t> math</a:t>
            </a:r>
            <a:endParaRPr sz="1000" dirty="0">
              <a:latin typeface="+mj-lt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90"/>
              </a:spcBef>
            </a:pPr>
            <a:r>
              <a:rPr sz="1000" spc="-10" dirty="0">
                <a:latin typeface="+mj-lt"/>
                <a:cs typeface="Tahoma"/>
              </a:rPr>
              <a:t>Monique</a:t>
            </a:r>
            <a:r>
              <a:rPr sz="1000" spc="-65" dirty="0">
                <a:latin typeface="+mj-lt"/>
                <a:cs typeface="Tahoma"/>
              </a:rPr>
              <a:t> </a:t>
            </a:r>
            <a:r>
              <a:rPr sz="1000" spc="-20" dirty="0">
                <a:latin typeface="+mj-lt"/>
                <a:cs typeface="Tahoma"/>
              </a:rPr>
              <a:t>Lloyd</a:t>
            </a:r>
            <a:endParaRPr sz="10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000" dirty="0">
              <a:latin typeface="+mj-lt"/>
              <a:cs typeface="Tahoma"/>
            </a:endParaRPr>
          </a:p>
          <a:p>
            <a:pPr marL="241300" marR="1416050">
              <a:lnSpc>
                <a:spcPct val="132800"/>
              </a:lnSpc>
            </a:pPr>
            <a:r>
              <a:rPr sz="1100" spc="-20" dirty="0">
                <a:latin typeface="+mj-lt"/>
                <a:cs typeface="Tahoma"/>
              </a:rPr>
              <a:t>Calculate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your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chances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component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failure </a:t>
            </a:r>
            <a:r>
              <a:rPr sz="1100" spc="-20" dirty="0">
                <a:latin typeface="+mj-lt"/>
                <a:cs typeface="Tahoma"/>
              </a:rPr>
              <a:t>Analyze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how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long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program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takes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finish </a:t>
            </a:r>
            <a:r>
              <a:rPr sz="1100" spc="-20" dirty="0">
                <a:latin typeface="+mj-lt"/>
                <a:cs typeface="Tahoma"/>
              </a:rPr>
              <a:t>Very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useful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designing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algorithms</a:t>
            </a:r>
            <a:endParaRPr sz="1100" dirty="0">
              <a:latin typeface="+mj-lt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10394" y="2399374"/>
            <a:ext cx="907159" cy="79186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98293" y="3131886"/>
            <a:ext cx="324485" cy="55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" spc="-10" dirty="0">
                <a:solidFill>
                  <a:srgbClr val="FF0000"/>
                </a:solidFill>
                <a:latin typeface="Georgia"/>
                <a:cs typeface="Georgia"/>
              </a:rPr>
              <a:t>credit:</a:t>
            </a:r>
            <a:r>
              <a:rPr sz="200" spc="6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" spc="-10" dirty="0">
                <a:solidFill>
                  <a:srgbClr val="FF0000"/>
                </a:solidFill>
                <a:latin typeface="Georgia"/>
                <a:cs typeface="Georgia"/>
              </a:rPr>
              <a:t>https://zazzle.com/</a:t>
            </a:r>
            <a:endParaRPr sz="2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10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10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29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C6B3EEC9-8557-2ED5-F981-A8D218283F6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0"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70" dirty="0"/>
              <a:t>succeed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10" dirty="0"/>
              <a:t>course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106758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2776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48765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05" y="408748"/>
            <a:ext cx="3387725" cy="1181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0" dirty="0">
                <a:solidFill>
                  <a:srgbClr val="FF0000"/>
                </a:solidFill>
                <a:latin typeface="+mj-lt"/>
                <a:cs typeface="Calibri"/>
              </a:rPr>
              <a:t>Read</a:t>
            </a:r>
            <a:endParaRPr sz="2450" dirty="0">
              <a:latin typeface="+mj-lt"/>
              <a:cs typeface="Calibri"/>
            </a:endParaRPr>
          </a:p>
          <a:p>
            <a:pPr marL="272415">
              <a:lnSpc>
                <a:spcPct val="100000"/>
              </a:lnSpc>
              <a:spcBef>
                <a:spcPts val="1505"/>
              </a:spcBef>
            </a:pPr>
            <a:r>
              <a:rPr sz="1100" spc="-30" dirty="0">
                <a:latin typeface="+mj-lt"/>
                <a:cs typeface="Tahoma"/>
              </a:rPr>
              <a:t>Read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lecture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notes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and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slides</a:t>
            </a:r>
            <a:endParaRPr sz="1100" dirty="0">
              <a:latin typeface="+mj-lt"/>
              <a:cs typeface="Tahoma"/>
            </a:endParaRPr>
          </a:p>
          <a:p>
            <a:pPr marL="272415" marR="5080">
              <a:lnSpc>
                <a:spcPct val="125299"/>
              </a:lnSpc>
            </a:pPr>
            <a:r>
              <a:rPr sz="1100" spc="-30" dirty="0">
                <a:latin typeface="+mj-lt"/>
                <a:cs typeface="Tahoma"/>
              </a:rPr>
              <a:t>Handouts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slides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will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be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uploaded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after</a:t>
            </a:r>
            <a:r>
              <a:rPr sz="1100" spc="-40" dirty="0">
                <a:latin typeface="+mj-lt"/>
                <a:cs typeface="Tahoma"/>
              </a:rPr>
              <a:t> each lecture </a:t>
            </a:r>
            <a:r>
              <a:rPr sz="1100" spc="-30" dirty="0">
                <a:latin typeface="+mj-lt"/>
                <a:cs typeface="Tahoma"/>
              </a:rPr>
              <a:t>Read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relevant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sections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textbook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407" y="2921482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7707" y="2205588"/>
            <a:ext cx="3719195" cy="7303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2085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latin typeface="+mj-lt"/>
                <a:cs typeface="Arial"/>
              </a:rPr>
              <a:t>The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Universe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grand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book</a:t>
            </a:r>
            <a:r>
              <a:rPr sz="1000" i="1" spc="-20" dirty="0">
                <a:latin typeface="+mj-lt"/>
                <a:cs typeface="Arial"/>
              </a:rPr>
              <a:t> which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cannot </a:t>
            </a:r>
            <a:r>
              <a:rPr sz="1000" i="1" spc="-10" dirty="0">
                <a:latin typeface="+mj-lt"/>
                <a:cs typeface="Arial"/>
              </a:rPr>
              <a:t>be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read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until</a:t>
            </a:r>
            <a:r>
              <a:rPr sz="1000" i="1" spc="-15" dirty="0">
                <a:latin typeface="+mj-lt"/>
                <a:cs typeface="Arial"/>
              </a:rPr>
              <a:t> </a:t>
            </a:r>
            <a:r>
              <a:rPr sz="1000" i="1" spc="-45" dirty="0">
                <a:latin typeface="+mj-lt"/>
                <a:cs typeface="Arial"/>
              </a:rPr>
              <a:t>one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first </a:t>
            </a:r>
            <a:r>
              <a:rPr sz="1000" i="1" spc="-55" dirty="0">
                <a:latin typeface="+mj-lt"/>
                <a:cs typeface="Arial"/>
              </a:rPr>
              <a:t>learns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to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55" dirty="0">
                <a:latin typeface="+mj-lt"/>
                <a:cs typeface="Arial"/>
              </a:rPr>
              <a:t>comprehend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the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language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and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65" dirty="0">
                <a:latin typeface="+mj-lt"/>
                <a:cs typeface="Arial"/>
              </a:rPr>
              <a:t>become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familiar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with</a:t>
            </a:r>
            <a:r>
              <a:rPr sz="1000" i="1" spc="10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the </a:t>
            </a:r>
            <a:r>
              <a:rPr sz="1000" i="1" spc="-45" dirty="0">
                <a:latin typeface="+mj-lt"/>
                <a:cs typeface="Arial"/>
              </a:rPr>
              <a:t>characters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in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which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it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45" dirty="0">
                <a:latin typeface="+mj-lt"/>
                <a:cs typeface="Arial"/>
              </a:rPr>
              <a:t>composed.</a:t>
            </a:r>
            <a:r>
              <a:rPr sz="1000" i="1" spc="114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It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written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in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the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language</a:t>
            </a:r>
            <a:r>
              <a:rPr sz="1000" i="1" spc="15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of </a:t>
            </a:r>
            <a:r>
              <a:rPr sz="1000" i="1" spc="-40" dirty="0">
                <a:latin typeface="+mj-lt"/>
                <a:cs typeface="Arial"/>
              </a:rPr>
              <a:t>mathematics.</a:t>
            </a:r>
            <a:r>
              <a:rPr sz="1000" i="1" spc="-8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.</a:t>
            </a:r>
            <a:r>
              <a:rPr sz="1000" i="1" spc="-80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.</a:t>
            </a:r>
            <a:endParaRPr sz="1000" dirty="0">
              <a:latin typeface="+mj-lt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75"/>
              </a:spcBef>
            </a:pPr>
            <a:r>
              <a:rPr sz="1000" spc="-10" dirty="0">
                <a:latin typeface="+mj-lt"/>
                <a:cs typeface="Tahoma"/>
              </a:rPr>
              <a:t>Galilei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Galileo</a:t>
            </a:r>
            <a:endParaRPr sz="1000" dirty="0">
              <a:latin typeface="+mj-lt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DFE87D7-D327-C04A-7D93-0771DF3BA86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</a:t>
            </a:r>
            <a:r>
              <a:rPr lang="en-US" spc="-10" dirty="0">
                <a:latin typeface="Tahoma"/>
                <a:cs typeface="Tahoma"/>
              </a:rPr>
              <a:t>GU TECH</a:t>
            </a:r>
            <a:r>
              <a:rPr spc="-10" dirty="0">
                <a:latin typeface="Tahoma"/>
                <a:cs typeface="Tahoma"/>
              </a:rPr>
              <a:t>)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10" dirty="0"/>
              <a:t>Study</a:t>
            </a:r>
            <a:r>
              <a:rPr spc="-20" dirty="0"/>
              <a:t> </a:t>
            </a:r>
            <a:r>
              <a:rPr spc="-25" dirty="0"/>
              <a:t>Discrete</a:t>
            </a:r>
            <a:r>
              <a:rPr spc="-15" dirty="0"/>
              <a:t> </a:t>
            </a:r>
            <a:r>
              <a:rPr dirty="0"/>
              <a:t>Math?</a:t>
            </a:r>
            <a:r>
              <a:rPr spc="120" dirty="0"/>
              <a:t> </a:t>
            </a:r>
            <a:r>
              <a:rPr spc="-10" dirty="0"/>
              <a:t>Topics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797" y="540090"/>
            <a:ext cx="4191000" cy="854710"/>
            <a:chOff x="208797" y="540090"/>
            <a:chExt cx="4191000" cy="854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97" y="540090"/>
              <a:ext cx="553618" cy="828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26" y="540090"/>
              <a:ext cx="1129402" cy="84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3837" y="540097"/>
              <a:ext cx="635708" cy="833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556" y="540090"/>
              <a:ext cx="1838664" cy="85422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90245" y="21030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52312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77110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05" y="1607182"/>
            <a:ext cx="4074160" cy="1266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Graph</a:t>
            </a:r>
            <a:r>
              <a:rPr sz="1200" spc="-5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Theory:</a:t>
            </a:r>
            <a:endParaRPr sz="12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1200" dirty="0">
              <a:latin typeface="+mj-lt"/>
              <a:cs typeface="Tahoma"/>
            </a:endParaRPr>
          </a:p>
          <a:p>
            <a:pPr marL="289560" marR="5080">
              <a:lnSpc>
                <a:spcPct val="102600"/>
              </a:lnSpc>
            </a:pPr>
            <a:r>
              <a:rPr sz="1100" spc="-20" dirty="0">
                <a:latin typeface="+mj-lt"/>
                <a:cs typeface="Tahoma"/>
              </a:rPr>
              <a:t>Provide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techniques</a:t>
            </a:r>
            <a:r>
              <a:rPr sz="1100" spc="-20" dirty="0">
                <a:latin typeface="+mj-lt"/>
                <a:cs typeface="Tahoma"/>
              </a:rPr>
              <a:t> for </a:t>
            </a:r>
            <a:r>
              <a:rPr sz="1100" spc="-45" dirty="0">
                <a:latin typeface="+mj-lt"/>
                <a:cs typeface="Tahoma"/>
              </a:rPr>
              <a:t>many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clever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data-</a:t>
            </a:r>
            <a:r>
              <a:rPr sz="1100" spc="-30" dirty="0">
                <a:latin typeface="+mj-lt"/>
                <a:cs typeface="Tahoma"/>
              </a:rPr>
              <a:t>structures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for </a:t>
            </a:r>
            <a:r>
              <a:rPr sz="1100" spc="-45" dirty="0">
                <a:latin typeface="+mj-lt"/>
                <a:cs typeface="Tahoma"/>
              </a:rPr>
              <a:t>organizing </a:t>
            </a:r>
            <a:r>
              <a:rPr sz="1100" spc="-10" dirty="0">
                <a:latin typeface="+mj-lt"/>
                <a:cs typeface="Tahoma"/>
              </a:rPr>
              <a:t>information</a:t>
            </a:r>
            <a:endParaRPr sz="1100" dirty="0">
              <a:latin typeface="+mj-lt"/>
              <a:cs typeface="Tahoma"/>
            </a:endParaRPr>
          </a:p>
          <a:p>
            <a:pPr marL="289560" marR="77470">
              <a:lnSpc>
                <a:spcPct val="147900"/>
              </a:lnSpc>
            </a:pPr>
            <a:r>
              <a:rPr sz="1100" dirty="0">
                <a:latin typeface="+mj-lt"/>
                <a:cs typeface="Tahoma"/>
              </a:rPr>
              <a:t>Many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problems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are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modeled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and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efficiently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solved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using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graphs </a:t>
            </a:r>
            <a:r>
              <a:rPr sz="1100" spc="-30" dirty="0">
                <a:latin typeface="+mj-lt"/>
                <a:cs typeface="Tahoma"/>
              </a:rPr>
              <a:t>particularly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problems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Networks,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Operating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systems,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Database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6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6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30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8DC3470-725B-4D9C-8394-B906E30ECAA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20" dirty="0"/>
              <a:t>Logic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27933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certain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island </a:t>
            </a:r>
            <a:r>
              <a:rPr sz="1100" spc="-45" dirty="0">
                <a:latin typeface="Tahoma"/>
                <a:cs typeface="Tahoma"/>
              </a:rPr>
              <a:t>there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types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people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828" y="779919"/>
            <a:ext cx="2852927" cy="999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1126" y="1698705"/>
            <a:ext cx="89281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" dirty="0">
                <a:solidFill>
                  <a:srgbClr val="FF0000"/>
                </a:solidFill>
                <a:latin typeface="Georgia"/>
                <a:cs typeface="Georgia"/>
              </a:rPr>
              <a:t>source:</a:t>
            </a:r>
            <a:r>
              <a:rPr sz="450" spc="9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dirty="0">
                <a:solidFill>
                  <a:srgbClr val="FF0000"/>
                </a:solidFill>
                <a:latin typeface="Georgia"/>
                <a:cs typeface="Georgia"/>
              </a:rPr>
              <a:t>Matthew</a:t>
            </a:r>
            <a:r>
              <a:rPr sz="450" spc="4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dirty="0">
                <a:solidFill>
                  <a:srgbClr val="FF0000"/>
                </a:solidFill>
                <a:latin typeface="Georgia"/>
                <a:cs typeface="Georgia"/>
              </a:rPr>
              <a:t>Sgambati,</a:t>
            </a:r>
            <a:r>
              <a:rPr sz="450" spc="4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spc="-25" dirty="0">
                <a:solidFill>
                  <a:srgbClr val="FF0000"/>
                </a:solidFill>
                <a:latin typeface="Georgia"/>
                <a:cs typeface="Georgia"/>
              </a:rPr>
              <a:t>UMD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45" y="22309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393" y="2044024"/>
            <a:ext cx="1677035" cy="55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2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Knights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always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tell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truth </a:t>
            </a:r>
            <a:r>
              <a:rPr sz="1100" spc="-25" dirty="0">
                <a:latin typeface="Tahoma"/>
                <a:cs typeface="Tahoma"/>
              </a:rPr>
              <a:t>Knaves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always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lie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45" y="249449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0D9D17F-8F61-9292-ECE7-11FC73771BE0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20" dirty="0"/>
              <a:t>Logic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204" y="606259"/>
            <a:ext cx="4472940" cy="536575"/>
            <a:chOff x="93204" y="606259"/>
            <a:chExt cx="4472940" cy="536575"/>
          </a:xfrm>
        </p:grpSpPr>
        <p:sp>
          <p:nvSpPr>
            <p:cNvPr id="4" name="object 4"/>
            <p:cNvSpPr/>
            <p:nvPr/>
          </p:nvSpPr>
          <p:spPr>
            <a:xfrm>
              <a:off x="93204" y="606259"/>
              <a:ext cx="4422140" cy="82550"/>
            </a:xfrm>
            <a:custGeom>
              <a:avLst/>
              <a:gdLst/>
              <a:ahLst/>
              <a:cxnLst/>
              <a:rect l="l" t="t" r="r" b="b"/>
              <a:pathLst>
                <a:path w="4422140" h="82550">
                  <a:moveTo>
                    <a:pt x="437085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421658" y="82384"/>
                  </a:lnTo>
                  <a:lnTo>
                    <a:pt x="4421658" y="50800"/>
                  </a:lnTo>
                  <a:lnTo>
                    <a:pt x="4417649" y="31075"/>
                  </a:lnTo>
                  <a:lnTo>
                    <a:pt x="4406735" y="14922"/>
                  </a:lnTo>
                  <a:lnTo>
                    <a:pt x="4390582" y="4008"/>
                  </a:lnTo>
                  <a:lnTo>
                    <a:pt x="43708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005" y="669511"/>
              <a:ext cx="4422140" cy="473075"/>
            </a:xfrm>
            <a:custGeom>
              <a:avLst/>
              <a:gdLst/>
              <a:ahLst/>
              <a:cxnLst/>
              <a:rect l="l" t="t" r="r" b="b"/>
              <a:pathLst>
                <a:path w="4422140" h="473075">
                  <a:moveTo>
                    <a:pt x="4421658" y="0"/>
                  </a:moveTo>
                  <a:lnTo>
                    <a:pt x="0" y="0"/>
                  </a:lnTo>
                  <a:lnTo>
                    <a:pt x="0" y="472842"/>
                  </a:lnTo>
                  <a:lnTo>
                    <a:pt x="4421658" y="472842"/>
                  </a:lnTo>
                  <a:lnTo>
                    <a:pt x="4421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04" y="650674"/>
              <a:ext cx="4422140" cy="441325"/>
            </a:xfrm>
            <a:custGeom>
              <a:avLst/>
              <a:gdLst/>
              <a:ahLst/>
              <a:cxnLst/>
              <a:rect l="l" t="t" r="r" b="b"/>
              <a:pathLst>
                <a:path w="4422140" h="441325">
                  <a:moveTo>
                    <a:pt x="4421658" y="0"/>
                  </a:moveTo>
                  <a:lnTo>
                    <a:pt x="0" y="0"/>
                  </a:lnTo>
                  <a:lnTo>
                    <a:pt x="0" y="390077"/>
                  </a:lnTo>
                  <a:lnTo>
                    <a:pt x="4008" y="409802"/>
                  </a:lnTo>
                  <a:lnTo>
                    <a:pt x="14922" y="425955"/>
                  </a:lnTo>
                  <a:lnTo>
                    <a:pt x="31075" y="436869"/>
                  </a:lnTo>
                  <a:lnTo>
                    <a:pt x="50800" y="440878"/>
                  </a:lnTo>
                  <a:lnTo>
                    <a:pt x="4370857" y="440878"/>
                  </a:lnTo>
                  <a:lnTo>
                    <a:pt x="4390582" y="436869"/>
                  </a:lnTo>
                  <a:lnTo>
                    <a:pt x="4406735" y="425955"/>
                  </a:lnTo>
                  <a:lnTo>
                    <a:pt x="4417649" y="409802"/>
                  </a:lnTo>
                  <a:lnTo>
                    <a:pt x="4421658" y="390077"/>
                  </a:lnTo>
                  <a:lnTo>
                    <a:pt x="4421658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233" y="710628"/>
              <a:ext cx="61594" cy="309880"/>
            </a:xfrm>
            <a:custGeom>
              <a:avLst/>
              <a:gdLst/>
              <a:ahLst/>
              <a:cxnLst/>
              <a:rect l="l" t="t" r="r" b="b"/>
              <a:pathLst>
                <a:path w="61595" h="309880">
                  <a:moveTo>
                    <a:pt x="61569" y="247992"/>
                  </a:moveTo>
                  <a:lnTo>
                    <a:pt x="0" y="247992"/>
                  </a:lnTo>
                  <a:lnTo>
                    <a:pt x="0" y="309562"/>
                  </a:lnTo>
                  <a:lnTo>
                    <a:pt x="61569" y="309562"/>
                  </a:lnTo>
                  <a:lnTo>
                    <a:pt x="61569" y="247992"/>
                  </a:lnTo>
                  <a:close/>
                </a:path>
                <a:path w="61595" h="309880">
                  <a:moveTo>
                    <a:pt x="61569" y="0"/>
                  </a:moveTo>
                  <a:lnTo>
                    <a:pt x="0" y="0"/>
                  </a:lnTo>
                  <a:lnTo>
                    <a:pt x="0" y="61569"/>
                  </a:lnTo>
                  <a:lnTo>
                    <a:pt x="61569" y="61569"/>
                  </a:lnTo>
                  <a:lnTo>
                    <a:pt x="61569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005" y="669511"/>
            <a:ext cx="442214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>
              <a:lnSpc>
                <a:spcPts val="1030"/>
              </a:lnSpc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says:</a:t>
            </a:r>
            <a:r>
              <a:rPr sz="1100" spc="8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“Both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us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are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knights”</a:t>
            </a:r>
            <a:endParaRPr sz="1100">
              <a:latin typeface="Tahoma"/>
              <a:cs typeface="Tahoma"/>
            </a:endParaRPr>
          </a:p>
          <a:p>
            <a:pPr marL="276860">
              <a:lnSpc>
                <a:spcPct val="100000"/>
              </a:lnSpc>
              <a:spcBef>
                <a:spcPts val="630"/>
              </a:spcBef>
            </a:pP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100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says: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“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100" i="1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knave”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0245" y="147355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393" y="1302141"/>
            <a:ext cx="2543810" cy="101790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spc="-45" dirty="0">
                <a:latin typeface="Tahoma"/>
                <a:cs typeface="Tahoma"/>
              </a:rPr>
              <a:t>Suppose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10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knight</a:t>
            </a:r>
            <a:r>
              <a:rPr sz="1100" spc="-10" dirty="0">
                <a:latin typeface="Tahoma"/>
                <a:cs typeface="Tahoma"/>
              </a:rPr>
              <a:t>.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says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true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knight.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says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true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100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knave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-20" dirty="0">
                <a:latin typeface="Tahoma"/>
                <a:cs typeface="Tahoma"/>
              </a:rPr>
              <a:t>Result: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knave,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100" i="1" spc="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knight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0245" y="172154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245" y="196952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43058" y="1879852"/>
            <a:ext cx="9334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65" dirty="0">
                <a:latin typeface="Meiryo UI"/>
                <a:cs typeface="Meiryo UI"/>
              </a:rPr>
              <a:t>▷</a:t>
            </a:r>
            <a:r>
              <a:rPr sz="1100" i="1" spc="-15" dirty="0"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IMPOSSIBLE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45" y="221752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42FF316E-7AB2-22DA-5912-26E5026BE64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Logic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204" y="606259"/>
            <a:ext cx="4472940" cy="536575"/>
            <a:chOff x="93204" y="606259"/>
            <a:chExt cx="4472940" cy="536575"/>
          </a:xfrm>
        </p:grpSpPr>
        <p:sp>
          <p:nvSpPr>
            <p:cNvPr id="4" name="object 4"/>
            <p:cNvSpPr/>
            <p:nvPr/>
          </p:nvSpPr>
          <p:spPr>
            <a:xfrm>
              <a:off x="93204" y="606259"/>
              <a:ext cx="4422140" cy="82550"/>
            </a:xfrm>
            <a:custGeom>
              <a:avLst/>
              <a:gdLst/>
              <a:ahLst/>
              <a:cxnLst/>
              <a:rect l="l" t="t" r="r" b="b"/>
              <a:pathLst>
                <a:path w="4422140" h="82550">
                  <a:moveTo>
                    <a:pt x="437085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421658" y="82384"/>
                  </a:lnTo>
                  <a:lnTo>
                    <a:pt x="4421658" y="50800"/>
                  </a:lnTo>
                  <a:lnTo>
                    <a:pt x="4417649" y="31075"/>
                  </a:lnTo>
                  <a:lnTo>
                    <a:pt x="4406735" y="14922"/>
                  </a:lnTo>
                  <a:lnTo>
                    <a:pt x="4390582" y="4008"/>
                  </a:lnTo>
                  <a:lnTo>
                    <a:pt x="43708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005" y="669511"/>
              <a:ext cx="4422140" cy="473075"/>
            </a:xfrm>
            <a:custGeom>
              <a:avLst/>
              <a:gdLst/>
              <a:ahLst/>
              <a:cxnLst/>
              <a:rect l="l" t="t" r="r" b="b"/>
              <a:pathLst>
                <a:path w="4422140" h="473075">
                  <a:moveTo>
                    <a:pt x="4421658" y="0"/>
                  </a:moveTo>
                  <a:lnTo>
                    <a:pt x="0" y="0"/>
                  </a:lnTo>
                  <a:lnTo>
                    <a:pt x="0" y="472842"/>
                  </a:lnTo>
                  <a:lnTo>
                    <a:pt x="4421658" y="472842"/>
                  </a:lnTo>
                  <a:lnTo>
                    <a:pt x="4421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04" y="650674"/>
              <a:ext cx="4422140" cy="441325"/>
            </a:xfrm>
            <a:custGeom>
              <a:avLst/>
              <a:gdLst/>
              <a:ahLst/>
              <a:cxnLst/>
              <a:rect l="l" t="t" r="r" b="b"/>
              <a:pathLst>
                <a:path w="4422140" h="441325">
                  <a:moveTo>
                    <a:pt x="4421658" y="0"/>
                  </a:moveTo>
                  <a:lnTo>
                    <a:pt x="0" y="0"/>
                  </a:lnTo>
                  <a:lnTo>
                    <a:pt x="0" y="390077"/>
                  </a:lnTo>
                  <a:lnTo>
                    <a:pt x="4008" y="409802"/>
                  </a:lnTo>
                  <a:lnTo>
                    <a:pt x="14922" y="425955"/>
                  </a:lnTo>
                  <a:lnTo>
                    <a:pt x="31075" y="436869"/>
                  </a:lnTo>
                  <a:lnTo>
                    <a:pt x="50800" y="440878"/>
                  </a:lnTo>
                  <a:lnTo>
                    <a:pt x="4370857" y="440878"/>
                  </a:lnTo>
                  <a:lnTo>
                    <a:pt x="4390582" y="436869"/>
                  </a:lnTo>
                  <a:lnTo>
                    <a:pt x="4406735" y="425955"/>
                  </a:lnTo>
                  <a:lnTo>
                    <a:pt x="4417649" y="409802"/>
                  </a:lnTo>
                  <a:lnTo>
                    <a:pt x="4421658" y="390077"/>
                  </a:lnTo>
                  <a:lnTo>
                    <a:pt x="4421658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233" y="710628"/>
              <a:ext cx="61594" cy="309880"/>
            </a:xfrm>
            <a:custGeom>
              <a:avLst/>
              <a:gdLst/>
              <a:ahLst/>
              <a:cxnLst/>
              <a:rect l="l" t="t" r="r" b="b"/>
              <a:pathLst>
                <a:path w="61595" h="309880">
                  <a:moveTo>
                    <a:pt x="61569" y="247992"/>
                  </a:moveTo>
                  <a:lnTo>
                    <a:pt x="0" y="247992"/>
                  </a:lnTo>
                  <a:lnTo>
                    <a:pt x="0" y="309562"/>
                  </a:lnTo>
                  <a:lnTo>
                    <a:pt x="61569" y="309562"/>
                  </a:lnTo>
                  <a:lnTo>
                    <a:pt x="61569" y="247992"/>
                  </a:lnTo>
                  <a:close/>
                </a:path>
                <a:path w="61595" h="309880">
                  <a:moveTo>
                    <a:pt x="61569" y="0"/>
                  </a:moveTo>
                  <a:lnTo>
                    <a:pt x="0" y="0"/>
                  </a:lnTo>
                  <a:lnTo>
                    <a:pt x="0" y="61569"/>
                  </a:lnTo>
                  <a:lnTo>
                    <a:pt x="61569" y="61569"/>
                  </a:lnTo>
                  <a:lnTo>
                    <a:pt x="61569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005" y="669511"/>
            <a:ext cx="442214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>
              <a:lnSpc>
                <a:spcPts val="1030"/>
              </a:lnSpc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says,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“I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am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knave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or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100" i="1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knight”</a:t>
            </a:r>
            <a:endParaRPr sz="1100">
              <a:latin typeface="Tahoma"/>
              <a:cs typeface="Tahoma"/>
            </a:endParaRPr>
          </a:p>
          <a:p>
            <a:pPr marL="276860">
              <a:lnSpc>
                <a:spcPct val="100000"/>
              </a:lnSpc>
              <a:spcBef>
                <a:spcPts val="630"/>
              </a:spcBef>
            </a:pP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110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says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nothing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305" y="1345919"/>
            <a:ext cx="1448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Result: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Both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knights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EDADD3E-2D95-B920-F46D-BB8E233DA79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65" dirty="0"/>
              <a:t> </a:t>
            </a:r>
            <a:r>
              <a:rPr dirty="0"/>
              <a:t>Doctor</a:t>
            </a:r>
            <a:r>
              <a:rPr spc="-55" dirty="0"/>
              <a:t> </a:t>
            </a:r>
            <a:r>
              <a:rPr dirty="0"/>
              <a:t>Who’s</a:t>
            </a:r>
            <a:r>
              <a:rPr spc="-55" dirty="0"/>
              <a:t> </a:t>
            </a:r>
            <a:r>
              <a:rPr spc="-10" dirty="0"/>
              <a:t>Question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414" y="585812"/>
            <a:ext cx="3001517" cy="9875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02074" y="468418"/>
            <a:ext cx="711835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dirty="0">
                <a:solidFill>
                  <a:srgbClr val="FF0000"/>
                </a:solidFill>
                <a:latin typeface="Georgia"/>
                <a:cs typeface="Georgia"/>
              </a:rPr>
              <a:t>source:</a:t>
            </a:r>
            <a:r>
              <a:rPr sz="500" spc="22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500" dirty="0">
                <a:solidFill>
                  <a:srgbClr val="FF0000"/>
                </a:solidFill>
                <a:latin typeface="Georgia"/>
                <a:cs typeface="Georgia"/>
              </a:rPr>
              <a:t>Google</a:t>
            </a:r>
            <a:r>
              <a:rPr sz="500" spc="14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500" spc="-10" dirty="0">
                <a:solidFill>
                  <a:srgbClr val="FF0000"/>
                </a:solidFill>
                <a:latin typeface="Georgia"/>
                <a:cs typeface="Georgia"/>
              </a:rPr>
              <a:t>images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05" y="1708059"/>
            <a:ext cx="4345940" cy="12801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5" dirty="0">
                <a:latin typeface="+mj-lt"/>
                <a:cs typeface="Tahoma"/>
              </a:rPr>
              <a:t>In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i="1" spc="-10" dirty="0">
                <a:solidFill>
                  <a:srgbClr val="0000FF"/>
                </a:solidFill>
                <a:latin typeface="+mj-lt"/>
                <a:cs typeface="Arial"/>
              </a:rPr>
              <a:t>Doctor</a:t>
            </a:r>
            <a:r>
              <a:rPr sz="1100" i="1" spc="-6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i="1" spc="-20" dirty="0">
                <a:solidFill>
                  <a:srgbClr val="0000FF"/>
                </a:solidFill>
                <a:latin typeface="+mj-lt"/>
                <a:cs typeface="Arial"/>
              </a:rPr>
              <a:t>Who</a:t>
            </a:r>
            <a:r>
              <a:rPr sz="1100" i="1" spc="-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spc="-35" dirty="0">
                <a:latin typeface="+mj-lt"/>
                <a:cs typeface="Tahoma"/>
              </a:rPr>
              <a:t>story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i="1" spc="-45" dirty="0">
                <a:solidFill>
                  <a:srgbClr val="0000FF"/>
                </a:solidFill>
                <a:latin typeface="+mj-lt"/>
                <a:cs typeface="Arial"/>
              </a:rPr>
              <a:t>Pyramids</a:t>
            </a:r>
            <a:r>
              <a:rPr sz="1100" i="1" dirty="0">
                <a:solidFill>
                  <a:srgbClr val="0000FF"/>
                </a:solidFill>
                <a:latin typeface="+mj-lt"/>
                <a:cs typeface="Arial"/>
              </a:rPr>
              <a:t> of</a:t>
            </a:r>
            <a:r>
              <a:rPr sz="1100" i="1" spc="-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i="1" spc="-35" dirty="0">
                <a:solidFill>
                  <a:srgbClr val="0000FF"/>
                </a:solidFill>
                <a:latin typeface="+mj-lt"/>
                <a:cs typeface="Arial"/>
              </a:rPr>
              <a:t>Mars</a:t>
            </a:r>
            <a:r>
              <a:rPr sz="1100" i="1" spc="-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dirty="0">
                <a:latin typeface="+mj-lt"/>
                <a:cs typeface="Tahoma"/>
              </a:rPr>
              <a:t>(a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British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75" dirty="0">
                <a:latin typeface="+mj-lt"/>
                <a:cs typeface="Tahoma"/>
              </a:rPr>
              <a:t>TV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show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the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70’s),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he </a:t>
            </a:r>
            <a:r>
              <a:rPr sz="1100" spc="-35" dirty="0">
                <a:latin typeface="+mj-lt"/>
                <a:cs typeface="Tahoma"/>
              </a:rPr>
              <a:t>had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choose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between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two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doors.</a:t>
            </a:r>
            <a:endParaRPr sz="1100" dirty="0">
              <a:latin typeface="+mj-lt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  <a:tabLst>
                <a:tab pos="1275715" algn="l"/>
                <a:tab pos="1670050" algn="l"/>
              </a:tabLst>
            </a:pPr>
            <a:r>
              <a:rPr sz="1100" spc="-10" dirty="0">
                <a:latin typeface="+mj-lt"/>
                <a:cs typeface="Tahoma"/>
              </a:rPr>
              <a:t>One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door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i="1" spc="155" dirty="0">
                <a:latin typeface="+mj-lt"/>
                <a:cs typeface="Cambria"/>
              </a:rPr>
              <a:t>→</a:t>
            </a:r>
            <a:r>
              <a:rPr sz="1100" i="1" spc="70" dirty="0">
                <a:latin typeface="+mj-lt"/>
                <a:cs typeface="Cambri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death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	</a:t>
            </a:r>
            <a:r>
              <a:rPr sz="1100" spc="-25" dirty="0">
                <a:latin typeface="+mj-lt"/>
                <a:cs typeface="Tahoma"/>
              </a:rPr>
              <a:t>and</a:t>
            </a:r>
            <a:r>
              <a:rPr sz="1100" dirty="0">
                <a:latin typeface="+mj-lt"/>
                <a:cs typeface="Tahoma"/>
              </a:rPr>
              <a:t>	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30" dirty="0">
                <a:latin typeface="+mj-lt"/>
                <a:cs typeface="Tahoma"/>
              </a:rPr>
              <a:t> other </a:t>
            </a:r>
            <a:r>
              <a:rPr sz="1100" i="1" spc="155" dirty="0">
                <a:latin typeface="+mj-lt"/>
                <a:cs typeface="Cambria"/>
              </a:rPr>
              <a:t>→</a:t>
            </a:r>
            <a:r>
              <a:rPr sz="1100" i="1" spc="65" dirty="0">
                <a:latin typeface="+mj-lt"/>
                <a:cs typeface="Cambria"/>
              </a:rPr>
              <a:t> </a:t>
            </a:r>
            <a:r>
              <a:rPr sz="1100" spc="-10" dirty="0">
                <a:solidFill>
                  <a:srgbClr val="00FF00"/>
                </a:solidFill>
                <a:latin typeface="+mj-lt"/>
                <a:cs typeface="Tahoma"/>
              </a:rPr>
              <a:t>freedom</a:t>
            </a:r>
            <a:r>
              <a:rPr sz="1100" spc="-10" dirty="0">
                <a:latin typeface="+mj-lt"/>
                <a:cs typeface="Tahoma"/>
              </a:rPr>
              <a:t>.</a:t>
            </a:r>
            <a:endParaRPr sz="1100" dirty="0">
              <a:latin typeface="+mj-lt"/>
              <a:cs typeface="Tahoma"/>
            </a:endParaRPr>
          </a:p>
          <a:p>
            <a:pPr marL="12700" marR="6985">
              <a:lnSpc>
                <a:spcPct val="102600"/>
              </a:lnSpc>
              <a:spcBef>
                <a:spcPts val="900"/>
              </a:spcBef>
            </a:pPr>
            <a:r>
              <a:rPr sz="1100" spc="-20" dirty="0">
                <a:latin typeface="+mj-lt"/>
                <a:cs typeface="Tahoma"/>
              </a:rPr>
              <a:t>There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75" dirty="0">
                <a:latin typeface="+mj-lt"/>
                <a:cs typeface="Tahoma"/>
              </a:rPr>
              <a:t>were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two</a:t>
            </a:r>
            <a:r>
              <a:rPr sz="1100" spc="-30" dirty="0">
                <a:latin typeface="+mj-lt"/>
                <a:cs typeface="Tahoma"/>
              </a:rPr>
              <a:t> robots, </a:t>
            </a:r>
            <a:r>
              <a:rPr sz="1100" b="1" dirty="0">
                <a:solidFill>
                  <a:srgbClr val="FF0000"/>
                </a:solidFill>
                <a:latin typeface="+mj-lt"/>
                <a:cs typeface="Arial"/>
              </a:rPr>
              <a:t>A</a:t>
            </a:r>
            <a:r>
              <a:rPr sz="1100" b="1" spc="10" dirty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1100" spc="-35" dirty="0">
                <a:latin typeface="+mj-lt"/>
                <a:cs typeface="Tahoma"/>
              </a:rPr>
              <a:t>and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+mj-lt"/>
                <a:cs typeface="Arial"/>
              </a:rPr>
              <a:t>B</a:t>
            </a:r>
            <a:r>
              <a:rPr sz="1100" dirty="0">
                <a:latin typeface="+mj-lt"/>
                <a:cs typeface="Tahoma"/>
              </a:rPr>
              <a:t>,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one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guarding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each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door,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one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Knight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and </a:t>
            </a:r>
            <a:r>
              <a:rPr sz="1100" spc="-45" dirty="0">
                <a:latin typeface="+mj-lt"/>
                <a:cs typeface="Tahoma"/>
              </a:rPr>
              <a:t>one </a:t>
            </a:r>
            <a:r>
              <a:rPr sz="1100" spc="-10" dirty="0">
                <a:latin typeface="+mj-lt"/>
                <a:cs typeface="Tahoma"/>
              </a:rPr>
              <a:t>Knave.</a:t>
            </a:r>
            <a:r>
              <a:rPr sz="1100" spc="5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He</a:t>
            </a:r>
            <a:r>
              <a:rPr sz="1100" spc="-45" dirty="0">
                <a:latin typeface="+mj-lt"/>
                <a:cs typeface="Tahoma"/>
              </a:rPr>
              <a:t> has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only</a:t>
            </a:r>
            <a:r>
              <a:rPr sz="1100" spc="-45" dirty="0">
                <a:latin typeface="+mj-lt"/>
                <a:cs typeface="Tahoma"/>
              </a:rPr>
              <a:t> one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Yes/No</a:t>
            </a:r>
            <a:r>
              <a:rPr sz="1100" spc="-4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question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ask,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45" dirty="0">
                <a:latin typeface="+mj-lt"/>
                <a:cs typeface="Tahoma"/>
              </a:rPr>
              <a:t> determine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the </a:t>
            </a:r>
            <a:r>
              <a:rPr sz="1100" spc="-40" dirty="0">
                <a:latin typeface="+mj-lt"/>
                <a:cs typeface="Tahoma"/>
              </a:rPr>
              <a:t>door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freedom.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102B395E-50A6-7430-37DF-E4336EA3BA09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65" dirty="0"/>
              <a:t> </a:t>
            </a:r>
            <a:r>
              <a:rPr dirty="0"/>
              <a:t>Doctor</a:t>
            </a:r>
            <a:r>
              <a:rPr spc="-55" dirty="0"/>
              <a:t> </a:t>
            </a:r>
            <a:r>
              <a:rPr dirty="0"/>
              <a:t>Who’s</a:t>
            </a:r>
            <a:r>
              <a:rPr spc="-55" dirty="0"/>
              <a:t> </a:t>
            </a:r>
            <a:r>
              <a:rPr spc="-10" dirty="0"/>
              <a:t>Question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728255"/>
            <a:ext cx="3618865" cy="729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Ask</a:t>
            </a:r>
            <a:r>
              <a:rPr sz="1100" spc="-20" dirty="0">
                <a:latin typeface="Tahoma"/>
                <a:cs typeface="Tahoma"/>
              </a:rPr>
              <a:t> robot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b="1" spc="-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“Will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robot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100" b="1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tell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me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that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spc="-40" dirty="0">
                <a:latin typeface="Arial"/>
                <a:cs typeface="Arial"/>
              </a:rPr>
              <a:t>your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spc="-35" dirty="0">
                <a:latin typeface="Arial"/>
                <a:cs typeface="Arial"/>
              </a:rPr>
              <a:t>door</a:t>
            </a:r>
            <a:r>
              <a:rPr sz="1100" b="1" spc="5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leads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to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freedom?”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DBA68741-FDB3-D375-40BF-0D7765781F3E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Proofs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005" y="1410004"/>
            <a:ext cx="73152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Theorem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 (?)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C0DDC8-A23A-649D-F4C3-CB07AAF8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3" y="434975"/>
            <a:ext cx="4610100" cy="1452602"/>
          </a:xfrm>
          <a:prstGeom prst="rect">
            <a:avLst/>
          </a:prstGeom>
        </p:spPr>
      </p:pic>
      <p:sp>
        <p:nvSpPr>
          <p:cNvPr id="3" name="object 16">
            <a:extLst>
              <a:ext uri="{FF2B5EF4-FFF2-40B4-BE49-F238E27FC236}">
                <a16:creationId xmlns:a16="http://schemas.microsoft.com/office/drawing/2014/main" id="{A962AFD3-7B20-7C0D-1D5B-8054A5BB0ECD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FA33-8DE2-6ED2-23F0-74184BFD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4470A-7323-9091-1648-AD3EEF801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D33EA-7D93-DA9D-B1D1-807C0B16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32"/>
            <a:ext cx="4610100" cy="3206685"/>
          </a:xfrm>
          <a:prstGeom prst="rect">
            <a:avLst/>
          </a:prstGeom>
        </p:spPr>
      </p:pic>
      <p:grpSp>
        <p:nvGrpSpPr>
          <p:cNvPr id="4" name="object 10">
            <a:extLst>
              <a:ext uri="{FF2B5EF4-FFF2-40B4-BE49-F238E27FC236}">
                <a16:creationId xmlns:a16="http://schemas.microsoft.com/office/drawing/2014/main" id="{6E1C7A78-6E73-75DB-10BB-2BEB270E40BF}"/>
              </a:ext>
            </a:extLst>
          </p:cNvPr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760099E9-89BE-CCA8-C7C3-6D7CE22636A4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5D5681A0-5B1D-9512-4131-31C08725E44B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E61DF7A9-8B70-DD5F-B929-1C25E98E970A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5">
            <a:extLst>
              <a:ext uri="{FF2B5EF4-FFF2-40B4-BE49-F238E27FC236}">
                <a16:creationId xmlns:a16="http://schemas.microsoft.com/office/drawing/2014/main" id="{D7C4B513-2354-CBFA-27E9-76289D7DB416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DF0614F7-7373-61CA-52FC-2C5AECC095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FD46B471-961F-AA50-8405-A5778765D346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  <p:extLst>
      <p:ext uri="{BB962C8B-B14F-4D97-AF65-F5344CB8AC3E}">
        <p14:creationId xmlns:p14="http://schemas.microsoft.com/office/powerpoint/2010/main" val="1364032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14" y="76603"/>
            <a:ext cx="43494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</a:t>
            </a:r>
            <a:r>
              <a:rPr spc="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Counting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4196715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+mj-lt"/>
                <a:cs typeface="Tahoma"/>
              </a:rPr>
              <a:t>When</a:t>
            </a:r>
            <a:r>
              <a:rPr sz="1100" spc="-65" dirty="0">
                <a:latin typeface="+mj-lt"/>
                <a:cs typeface="Tahoma"/>
              </a:rPr>
              <a:t> </a:t>
            </a:r>
            <a:r>
              <a:rPr sz="1100" b="1" spc="-40" dirty="0">
                <a:latin typeface="+mj-lt"/>
                <a:cs typeface="Arial"/>
              </a:rPr>
              <a:t>Friedrich</a:t>
            </a:r>
            <a:r>
              <a:rPr sz="1100" b="1" spc="35" dirty="0">
                <a:latin typeface="+mj-lt"/>
                <a:cs typeface="Arial"/>
              </a:rPr>
              <a:t> </a:t>
            </a:r>
            <a:r>
              <a:rPr sz="1100" b="1" spc="-90" dirty="0">
                <a:latin typeface="+mj-lt"/>
                <a:cs typeface="Arial"/>
              </a:rPr>
              <a:t>Gauss</a:t>
            </a:r>
            <a:r>
              <a:rPr sz="1100" b="1" spc="15" dirty="0">
                <a:latin typeface="+mj-lt"/>
                <a:cs typeface="Arial"/>
              </a:rPr>
              <a:t> </a:t>
            </a:r>
            <a:r>
              <a:rPr sz="1100" spc="-65" dirty="0">
                <a:latin typeface="+mj-lt"/>
                <a:cs typeface="Tahoma"/>
              </a:rPr>
              <a:t>was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nine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years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old,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their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teacher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wanted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30" dirty="0">
                <a:latin typeface="+mj-lt"/>
                <a:cs typeface="Tahoma"/>
              </a:rPr>
              <a:t> pass </a:t>
            </a:r>
            <a:r>
              <a:rPr sz="1100" spc="-10" dirty="0">
                <a:latin typeface="+mj-lt"/>
                <a:cs typeface="Tahoma"/>
              </a:rPr>
              <a:t>time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so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asked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class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evaluate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 dirty="0">
              <a:latin typeface="+mj-lt"/>
              <a:cs typeface="Tahoma"/>
            </a:endParaRPr>
          </a:p>
          <a:p>
            <a:pPr marL="1040765">
              <a:lnSpc>
                <a:spcPct val="100000"/>
              </a:lnSpc>
            </a:pPr>
            <a:r>
              <a:rPr sz="1100" spc="-60" dirty="0">
                <a:latin typeface="+mj-lt"/>
                <a:cs typeface="Tahoma"/>
              </a:rPr>
              <a:t>1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2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3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-35" dirty="0">
                <a:latin typeface="+mj-lt"/>
                <a:cs typeface="Cambri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-45" dirty="0">
                <a:latin typeface="+mj-lt"/>
                <a:cs typeface="Cambri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-40" dirty="0">
                <a:latin typeface="+mj-lt"/>
                <a:cs typeface="Cambri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-35" dirty="0">
                <a:latin typeface="+mj-lt"/>
                <a:cs typeface="Cambri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-45" dirty="0">
                <a:latin typeface="+mj-lt"/>
                <a:cs typeface="Cambria"/>
              </a:rPr>
              <a:t> </a:t>
            </a:r>
            <a:r>
              <a:rPr sz="1100" i="1" dirty="0">
                <a:latin typeface="+mj-lt"/>
                <a:cs typeface="Cambria"/>
              </a:rPr>
              <a:t>·</a:t>
            </a:r>
            <a:r>
              <a:rPr sz="1100" i="1" spc="30" dirty="0">
                <a:latin typeface="+mj-lt"/>
                <a:cs typeface="Cambri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998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6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999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1000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530" y="1745626"/>
            <a:ext cx="235966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solidFill>
                  <a:srgbClr val="0000FF"/>
                </a:solidFill>
                <a:latin typeface="+mj-lt"/>
                <a:cs typeface="Tahoma"/>
              </a:rPr>
              <a:t>Gauss</a:t>
            </a:r>
            <a:r>
              <a:rPr sz="1100" spc="-50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+mj-lt"/>
                <a:cs typeface="Tahoma"/>
              </a:rPr>
              <a:t>solved</a:t>
            </a:r>
            <a:r>
              <a:rPr sz="1100" spc="-45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+mj-lt"/>
                <a:cs typeface="Tahoma"/>
              </a:rPr>
              <a:t>the</a:t>
            </a:r>
            <a:r>
              <a:rPr sz="1100" spc="-50" dirty="0">
                <a:solidFill>
                  <a:srgbClr val="0000FF"/>
                </a:solidFill>
                <a:latin typeface="+mj-lt"/>
                <a:cs typeface="Tahoma"/>
              </a:rPr>
              <a:t> problem</a:t>
            </a:r>
            <a:r>
              <a:rPr sz="1100" spc="-40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+mj-lt"/>
                <a:cs typeface="Tahoma"/>
              </a:rPr>
              <a:t>in</a:t>
            </a:r>
            <a:r>
              <a:rPr sz="1100" spc="-45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+mj-lt"/>
                <a:cs typeface="Tahoma"/>
              </a:rPr>
              <a:t>30</a:t>
            </a:r>
            <a:r>
              <a:rPr sz="1100" spc="-45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+mj-lt"/>
                <a:cs typeface="Tahoma"/>
              </a:rPr>
              <a:t>seconds.</a:t>
            </a:r>
            <a:endParaRPr sz="1100">
              <a:latin typeface="+mj-lt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0407" y="3003346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707" y="2591110"/>
            <a:ext cx="3719829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082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latin typeface="+mj-lt"/>
                <a:cs typeface="Arial"/>
              </a:rPr>
              <a:t>It</a:t>
            </a:r>
            <a:r>
              <a:rPr sz="1000" i="1" spc="10" dirty="0">
                <a:latin typeface="+mj-lt"/>
                <a:cs typeface="Arial"/>
              </a:rPr>
              <a:t> </a:t>
            </a:r>
            <a:r>
              <a:rPr sz="1000" i="1" spc="-100" dirty="0">
                <a:latin typeface="+mj-lt"/>
                <a:cs typeface="Arial"/>
              </a:rPr>
              <a:t>seems</a:t>
            </a:r>
            <a:r>
              <a:rPr sz="1000" i="1" spc="3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</a:t>
            </a:r>
            <a:r>
              <a:rPr sz="1000" i="1" spc="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lot</a:t>
            </a:r>
            <a:r>
              <a:rPr sz="1000" i="1" spc="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of</a:t>
            </a:r>
            <a:r>
              <a:rPr sz="1000" i="1" spc="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stuff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is</a:t>
            </a:r>
            <a:r>
              <a:rPr sz="1000" i="1" spc="3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attributed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to</a:t>
            </a:r>
            <a:r>
              <a:rPr sz="1000" i="1" spc="25" dirty="0">
                <a:latin typeface="+mj-lt"/>
                <a:cs typeface="Arial"/>
              </a:rPr>
              <a:t> </a:t>
            </a:r>
            <a:r>
              <a:rPr sz="1000" i="1" spc="-90" dirty="0">
                <a:latin typeface="+mj-lt"/>
                <a:cs typeface="Arial"/>
              </a:rPr>
              <a:t>Gauss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–</a:t>
            </a:r>
            <a:r>
              <a:rPr sz="1000" i="1" spc="2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either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he</a:t>
            </a:r>
            <a:r>
              <a:rPr sz="1000" i="1" spc="30" dirty="0">
                <a:latin typeface="+mj-lt"/>
                <a:cs typeface="Arial"/>
              </a:rPr>
              <a:t> </a:t>
            </a:r>
            <a:r>
              <a:rPr sz="1000" i="1" spc="-90" dirty="0">
                <a:latin typeface="+mj-lt"/>
                <a:cs typeface="Arial"/>
              </a:rPr>
              <a:t>was</a:t>
            </a:r>
            <a:r>
              <a:rPr sz="1000" i="1" spc="20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really </a:t>
            </a:r>
            <a:r>
              <a:rPr sz="1000" i="1" spc="-20" dirty="0">
                <a:latin typeface="+mj-lt"/>
                <a:cs typeface="Arial"/>
              </a:rPr>
              <a:t>smart</a:t>
            </a:r>
            <a:r>
              <a:rPr sz="1000" i="1" spc="-5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or</a:t>
            </a:r>
            <a:r>
              <a:rPr sz="1000" i="1" spc="-45" dirty="0">
                <a:latin typeface="+mj-lt"/>
                <a:cs typeface="Arial"/>
              </a:rPr>
              <a:t> </a:t>
            </a:r>
            <a:r>
              <a:rPr sz="1000" i="1" spc="-40" dirty="0">
                <a:latin typeface="+mj-lt"/>
                <a:cs typeface="Arial"/>
              </a:rPr>
              <a:t>he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had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great</a:t>
            </a:r>
            <a:r>
              <a:rPr sz="1000" i="1" spc="-30" dirty="0">
                <a:latin typeface="+mj-lt"/>
                <a:cs typeface="Arial"/>
              </a:rPr>
              <a:t> </a:t>
            </a:r>
            <a:r>
              <a:rPr sz="1000" i="1" spc="-80" dirty="0">
                <a:latin typeface="+mj-lt"/>
                <a:cs typeface="Arial"/>
              </a:rPr>
              <a:t>press</a:t>
            </a:r>
            <a:r>
              <a:rPr sz="1000" i="1" spc="10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agent.</a:t>
            </a:r>
            <a:endParaRPr sz="1000">
              <a:latin typeface="+mj-lt"/>
              <a:cs typeface="Arial"/>
            </a:endParaRPr>
          </a:p>
          <a:p>
            <a:pPr marL="1812925">
              <a:lnSpc>
                <a:spcPct val="100000"/>
              </a:lnSpc>
              <a:spcBef>
                <a:spcPts val="780"/>
              </a:spcBef>
            </a:pPr>
            <a:r>
              <a:rPr sz="1000" spc="-30" dirty="0">
                <a:latin typeface="+mj-lt"/>
                <a:cs typeface="Tahoma"/>
              </a:rPr>
              <a:t>Sidenote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in</a:t>
            </a:r>
            <a:r>
              <a:rPr sz="1000" spc="-10" dirty="0">
                <a:latin typeface="+mj-lt"/>
                <a:cs typeface="Tahoma"/>
              </a:rPr>
              <a:t> </a:t>
            </a:r>
            <a:r>
              <a:rPr sz="1000" spc="-20" dirty="0">
                <a:latin typeface="+mj-lt"/>
                <a:cs typeface="Tahoma"/>
              </a:rPr>
              <a:t>‘Concrete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Mathematics’</a:t>
            </a:r>
            <a:endParaRPr sz="1000">
              <a:latin typeface="+mj-lt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>
                <a:latin typeface="+mj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>
                <a:latin typeface="+mj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>
                <a:latin typeface="+mj-lt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99386" y="3351784"/>
            <a:ext cx="40957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+mj-lt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+mj-lt"/>
                <a:cs typeface="Tahoma"/>
                <a:hlinkClick r:id="rId2" action="ppaction://hlinksldjump"/>
              </a:rPr>
              <a:t> Info</a:t>
            </a:r>
            <a:endParaRPr sz="600">
              <a:latin typeface="+mj-lt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>
                <a:latin typeface="+mj-lt"/>
              </a:rPr>
              <a:t>38</a:t>
            </a:fld>
            <a:r>
              <a:rPr spc="-85" dirty="0">
                <a:latin typeface="+mj-lt"/>
              </a:rPr>
              <a:t> </a:t>
            </a:r>
            <a:r>
              <a:rPr spc="90" dirty="0">
                <a:latin typeface="+mj-lt"/>
              </a:rPr>
              <a:t>/</a:t>
            </a:r>
            <a:r>
              <a:rPr spc="-85" dirty="0">
                <a:latin typeface="+mj-lt"/>
              </a:rPr>
              <a:t> </a:t>
            </a:r>
            <a:r>
              <a:rPr spc="-35" dirty="0">
                <a:latin typeface="+mj-lt"/>
              </a:rPr>
              <a:t>71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875C15EB-12D1-D12F-4AC6-9286C5E10AA9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90" dirty="0"/>
              <a:t> </a:t>
            </a:r>
            <a:r>
              <a:rPr spc="-10" dirty="0"/>
              <a:t>Counting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9667" y="678673"/>
            <a:ext cx="228673" cy="137203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2008" y="631509"/>
          <a:ext cx="1143000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69766" y="631509"/>
          <a:ext cx="1143000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0ED90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0ED90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0ED90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0ED90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0ED90">
                        <a:alpha val="29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1305" y="1089188"/>
            <a:ext cx="2475230" cy="1798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+mj-lt"/>
                <a:cs typeface="Arial"/>
              </a:rPr>
              <a:t>Selection</a:t>
            </a:r>
            <a:r>
              <a:rPr sz="1100" b="1" spc="10" dirty="0">
                <a:latin typeface="+mj-lt"/>
                <a:cs typeface="Arial"/>
              </a:rPr>
              <a:t> </a:t>
            </a:r>
            <a:r>
              <a:rPr sz="1100" b="1" spc="-20" dirty="0">
                <a:latin typeface="+mj-lt"/>
                <a:cs typeface="Arial"/>
              </a:rPr>
              <a:t>Sort</a:t>
            </a:r>
            <a:endParaRPr sz="11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100" dirty="0">
              <a:latin typeface="+mj-lt"/>
              <a:cs typeface="Arial"/>
            </a:endParaRPr>
          </a:p>
          <a:p>
            <a:pPr marL="184785" marR="1277620" indent="-172720">
              <a:lnSpc>
                <a:spcPct val="125299"/>
              </a:lnSpc>
            </a:pPr>
            <a:r>
              <a:rPr sz="1100" spc="-20" dirty="0">
                <a:latin typeface="+mj-lt"/>
                <a:cs typeface="Tahoma"/>
              </a:rPr>
              <a:t>for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i="1" dirty="0">
                <a:latin typeface="+mj-lt"/>
                <a:cs typeface="Arial"/>
              </a:rPr>
              <a:t>i</a:t>
            </a:r>
            <a:r>
              <a:rPr sz="1100" i="1" spc="80" dirty="0">
                <a:latin typeface="+mj-lt"/>
                <a:cs typeface="Arial"/>
              </a:rPr>
              <a:t> </a:t>
            </a:r>
            <a:r>
              <a:rPr sz="1100" dirty="0">
                <a:latin typeface="+mj-lt"/>
                <a:cs typeface="Tahoma"/>
              </a:rPr>
              <a:t>=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1 to </a:t>
            </a:r>
            <a:r>
              <a:rPr sz="1100" i="1" spc="-60" dirty="0">
                <a:latin typeface="+mj-lt"/>
                <a:cs typeface="Arial"/>
              </a:rPr>
              <a:t>n</a:t>
            </a:r>
            <a:r>
              <a:rPr sz="1100" i="1" spc="-45" dirty="0">
                <a:latin typeface="+mj-lt"/>
                <a:cs typeface="Arial"/>
              </a:rPr>
              <a:t> </a:t>
            </a:r>
            <a:r>
              <a:rPr sz="1100" i="1" spc="270" dirty="0">
                <a:latin typeface="+mj-lt"/>
                <a:cs typeface="Cambria"/>
              </a:rPr>
              <a:t>−</a:t>
            </a:r>
            <a:r>
              <a:rPr sz="1100" i="1" spc="-15" dirty="0">
                <a:latin typeface="+mj-lt"/>
                <a:cs typeface="Cambria"/>
              </a:rPr>
              <a:t> </a:t>
            </a:r>
            <a:r>
              <a:rPr sz="1100" spc="-50" dirty="0">
                <a:latin typeface="+mj-lt"/>
                <a:cs typeface="Tahoma"/>
              </a:rPr>
              <a:t>1 </a:t>
            </a:r>
            <a:r>
              <a:rPr sz="1100" spc="-20" dirty="0">
                <a:latin typeface="+mj-lt"/>
                <a:cs typeface="Tahoma"/>
              </a:rPr>
              <a:t>for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i="1" dirty="0">
                <a:latin typeface="+mj-lt"/>
                <a:cs typeface="Arial"/>
              </a:rPr>
              <a:t>j</a:t>
            </a:r>
            <a:r>
              <a:rPr sz="1100" i="1" spc="90" dirty="0">
                <a:latin typeface="+mj-lt"/>
                <a:cs typeface="Arial"/>
              </a:rPr>
              <a:t> </a:t>
            </a:r>
            <a:r>
              <a:rPr sz="1100" dirty="0">
                <a:latin typeface="+mj-lt"/>
                <a:cs typeface="Tahoma"/>
              </a:rPr>
              <a:t>=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i="1" dirty="0">
                <a:latin typeface="+mj-lt"/>
                <a:cs typeface="Arial"/>
              </a:rPr>
              <a:t>i</a:t>
            </a:r>
            <a:r>
              <a:rPr sz="1100" i="1" spc="35" dirty="0">
                <a:latin typeface="+mj-lt"/>
                <a:cs typeface="Arial"/>
              </a:rPr>
              <a:t> </a:t>
            </a:r>
            <a:r>
              <a:rPr sz="1100" dirty="0">
                <a:latin typeface="+mj-lt"/>
                <a:cs typeface="Tahoma"/>
              </a:rPr>
              <a:t>+</a:t>
            </a:r>
            <a:r>
              <a:rPr sz="1100" spc="-10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1</a:t>
            </a:r>
            <a:r>
              <a:rPr sz="1100" spc="1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i="1" spc="-50" dirty="0">
                <a:latin typeface="+mj-lt"/>
                <a:cs typeface="Arial"/>
              </a:rPr>
              <a:t>n</a:t>
            </a:r>
            <a:endParaRPr sz="1100" dirty="0">
              <a:latin typeface="+mj-lt"/>
              <a:cs typeface="Arial"/>
            </a:endParaRPr>
          </a:p>
          <a:p>
            <a:pPr marL="311785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+mj-lt"/>
                <a:cs typeface="Tahoma"/>
              </a:rPr>
              <a:t>if</a:t>
            </a:r>
            <a:r>
              <a:rPr sz="1100" spc="30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+mj-lt"/>
                <a:cs typeface="Tahoma"/>
              </a:rPr>
              <a:t>(</a:t>
            </a:r>
            <a:r>
              <a:rPr sz="1100" i="1" spc="-40" dirty="0">
                <a:solidFill>
                  <a:srgbClr val="0000FF"/>
                </a:solidFill>
                <a:latin typeface="+mj-lt"/>
                <a:cs typeface="Arial"/>
              </a:rPr>
              <a:t>A</a:t>
            </a:r>
            <a:r>
              <a:rPr sz="1100" spc="-40" dirty="0">
                <a:solidFill>
                  <a:srgbClr val="0000FF"/>
                </a:solidFill>
                <a:latin typeface="+mj-lt"/>
                <a:cs typeface="Tahoma"/>
              </a:rPr>
              <a:t>[</a:t>
            </a:r>
            <a:r>
              <a:rPr sz="1100" i="1" spc="-40" dirty="0">
                <a:solidFill>
                  <a:srgbClr val="0000FF"/>
                </a:solidFill>
                <a:latin typeface="+mj-lt"/>
                <a:cs typeface="Arial"/>
              </a:rPr>
              <a:t>i</a:t>
            </a:r>
            <a:r>
              <a:rPr sz="1100" i="1" spc="-200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spc="-120" dirty="0">
                <a:solidFill>
                  <a:srgbClr val="0000FF"/>
                </a:solidFill>
                <a:latin typeface="+mj-lt"/>
                <a:cs typeface="Tahoma"/>
              </a:rPr>
              <a:t>]</a:t>
            </a:r>
            <a:r>
              <a:rPr sz="1100" spc="-30" dirty="0">
                <a:solidFill>
                  <a:srgbClr val="0000FF"/>
                </a:solidFill>
                <a:latin typeface="+mj-lt"/>
                <a:cs typeface="Tahom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+mj-lt"/>
                <a:cs typeface="Meiryo UI"/>
              </a:rPr>
              <a:t>&gt;</a:t>
            </a:r>
            <a:r>
              <a:rPr sz="1100" i="1" spc="-60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10" dirty="0">
                <a:solidFill>
                  <a:srgbClr val="0000FF"/>
                </a:solidFill>
                <a:latin typeface="+mj-lt"/>
                <a:cs typeface="Arial"/>
              </a:rPr>
              <a:t>A</a:t>
            </a:r>
            <a:r>
              <a:rPr sz="1100" spc="-10" dirty="0">
                <a:solidFill>
                  <a:srgbClr val="0000FF"/>
                </a:solidFill>
                <a:latin typeface="+mj-lt"/>
                <a:cs typeface="Tahoma"/>
              </a:rPr>
              <a:t>[</a:t>
            </a:r>
            <a:r>
              <a:rPr sz="1100" i="1" spc="-10" dirty="0">
                <a:solidFill>
                  <a:srgbClr val="0000FF"/>
                </a:solidFill>
                <a:latin typeface="+mj-lt"/>
                <a:cs typeface="Arial"/>
              </a:rPr>
              <a:t>j</a:t>
            </a:r>
            <a:r>
              <a:rPr sz="1100" spc="-10" dirty="0">
                <a:solidFill>
                  <a:srgbClr val="0000FF"/>
                </a:solidFill>
                <a:latin typeface="+mj-lt"/>
                <a:cs typeface="Tahoma"/>
              </a:rPr>
              <a:t>])</a:t>
            </a:r>
            <a:endParaRPr sz="1100" dirty="0">
              <a:latin typeface="+mj-lt"/>
              <a:cs typeface="Tahoma"/>
            </a:endParaRPr>
          </a:p>
          <a:p>
            <a:pPr marL="438150">
              <a:lnSpc>
                <a:spcPct val="100000"/>
              </a:lnSpc>
              <a:spcBef>
                <a:spcPts val="335"/>
              </a:spcBef>
            </a:pPr>
            <a:r>
              <a:rPr sz="1100" spc="-60" dirty="0">
                <a:latin typeface="+mj-lt"/>
                <a:cs typeface="Tahoma"/>
              </a:rPr>
              <a:t>exchange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i="1" spc="-50" dirty="0">
                <a:latin typeface="+mj-lt"/>
                <a:cs typeface="Arial"/>
              </a:rPr>
              <a:t>A</a:t>
            </a:r>
            <a:r>
              <a:rPr sz="1100" spc="-50" dirty="0">
                <a:latin typeface="+mj-lt"/>
                <a:cs typeface="Tahoma"/>
              </a:rPr>
              <a:t>[</a:t>
            </a:r>
            <a:r>
              <a:rPr sz="1100" i="1" spc="-50" dirty="0">
                <a:latin typeface="+mj-lt"/>
                <a:cs typeface="Arial"/>
              </a:rPr>
              <a:t>i</a:t>
            </a:r>
            <a:r>
              <a:rPr sz="1100" i="1" spc="-200" dirty="0">
                <a:latin typeface="+mj-lt"/>
                <a:cs typeface="Arial"/>
              </a:rPr>
              <a:t> </a:t>
            </a:r>
            <a:r>
              <a:rPr sz="1100" spc="-120" dirty="0">
                <a:latin typeface="+mj-lt"/>
                <a:cs typeface="Tahoma"/>
              </a:rPr>
              <a:t>]</a:t>
            </a:r>
            <a:r>
              <a:rPr sz="1100" spc="2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and</a:t>
            </a:r>
            <a:r>
              <a:rPr sz="1100" spc="5" dirty="0">
                <a:latin typeface="+mj-lt"/>
                <a:cs typeface="Tahoma"/>
              </a:rPr>
              <a:t> </a:t>
            </a:r>
            <a:r>
              <a:rPr sz="1100" i="1" spc="-20" dirty="0">
                <a:latin typeface="+mj-lt"/>
                <a:cs typeface="Arial"/>
              </a:rPr>
              <a:t>A</a:t>
            </a:r>
            <a:r>
              <a:rPr sz="1100" spc="-20" dirty="0">
                <a:latin typeface="+mj-lt"/>
                <a:cs typeface="Tahoma"/>
              </a:rPr>
              <a:t>[</a:t>
            </a:r>
            <a:r>
              <a:rPr sz="1100" i="1" spc="-20" dirty="0">
                <a:latin typeface="+mj-lt"/>
                <a:cs typeface="Arial"/>
              </a:rPr>
              <a:t>j</a:t>
            </a:r>
            <a:r>
              <a:rPr sz="1100" spc="-20" dirty="0">
                <a:latin typeface="+mj-lt"/>
                <a:cs typeface="Tahoma"/>
              </a:rPr>
              <a:t>]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solidFill>
                  <a:srgbClr val="FF0000"/>
                </a:solidFill>
                <a:latin typeface="+mj-lt"/>
                <a:cs typeface="Tahoma"/>
              </a:rPr>
              <a:t>How</a:t>
            </a:r>
            <a:r>
              <a:rPr sz="1100" spc="-5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+mj-lt"/>
                <a:cs typeface="Tahoma"/>
              </a:rPr>
              <a:t>many</a:t>
            </a:r>
            <a:r>
              <a:rPr sz="1100" spc="-4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+mj-lt"/>
                <a:cs typeface="Tahoma"/>
              </a:rPr>
              <a:t>times</a:t>
            </a:r>
            <a:r>
              <a:rPr sz="1100" spc="-5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is</a:t>
            </a:r>
            <a:r>
              <a:rPr sz="1100" spc="-4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the</a:t>
            </a:r>
            <a:r>
              <a:rPr sz="1100" spc="-45" dirty="0">
                <a:solidFill>
                  <a:srgbClr val="FF0000"/>
                </a:solidFill>
                <a:latin typeface="+mj-lt"/>
                <a:cs typeface="Tahoma"/>
              </a:rPr>
              <a:t> comparison</a:t>
            </a:r>
            <a:r>
              <a:rPr sz="1100" spc="-4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+mj-lt"/>
                <a:cs typeface="Tahoma"/>
              </a:rPr>
              <a:t>made?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39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F7E8FF5-05CF-746D-6598-08BFF1853D9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Reading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7915" y="557407"/>
            <a:ext cx="3292475" cy="2497455"/>
            <a:chOff x="657915" y="557407"/>
            <a:chExt cx="3292475" cy="2497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70" y="557407"/>
              <a:ext cx="3084715" cy="22523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9712" y="2079649"/>
              <a:ext cx="3288665" cy="973455"/>
            </a:xfrm>
            <a:custGeom>
              <a:avLst/>
              <a:gdLst/>
              <a:ahLst/>
              <a:cxnLst/>
              <a:rect l="l" t="t" r="r" b="b"/>
              <a:pathLst>
                <a:path w="3288665" h="973455">
                  <a:moveTo>
                    <a:pt x="3288567" y="0"/>
                  </a:moveTo>
                  <a:lnTo>
                    <a:pt x="0" y="0"/>
                  </a:lnTo>
                  <a:lnTo>
                    <a:pt x="0" y="973355"/>
                  </a:lnTo>
                  <a:lnTo>
                    <a:pt x="3288567" y="973355"/>
                  </a:lnTo>
                  <a:lnTo>
                    <a:pt x="3288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9712" y="2079649"/>
              <a:ext cx="3288665" cy="973455"/>
            </a:xfrm>
            <a:custGeom>
              <a:avLst/>
              <a:gdLst/>
              <a:ahLst/>
              <a:cxnLst/>
              <a:rect l="l" t="t" r="r" b="b"/>
              <a:pathLst>
                <a:path w="3288665" h="973455">
                  <a:moveTo>
                    <a:pt x="0" y="0"/>
                  </a:moveTo>
                  <a:lnTo>
                    <a:pt x="0" y="973355"/>
                  </a:lnTo>
                  <a:lnTo>
                    <a:pt x="3288567" y="973355"/>
                  </a:lnTo>
                  <a:lnTo>
                    <a:pt x="3288567" y="0"/>
                  </a:lnTo>
                  <a:lnTo>
                    <a:pt x="0" y="0"/>
                  </a:lnTo>
                  <a:close/>
                </a:path>
              </a:pathLst>
            </a:custGeom>
            <a:ln w="35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  <p:grpSp>
        <p:nvGrpSpPr>
          <p:cNvPr id="18" name="object 12">
            <a:extLst>
              <a:ext uri="{FF2B5EF4-FFF2-40B4-BE49-F238E27FC236}">
                <a16:creationId xmlns:a16="http://schemas.microsoft.com/office/drawing/2014/main" id="{00B75917-ECE6-E6CA-A0EE-40776B84FC0D}"/>
              </a:ext>
            </a:extLst>
          </p:cNvPr>
          <p:cNvGrpSpPr/>
          <p:nvPr/>
        </p:nvGrpSpPr>
        <p:grpSpPr>
          <a:xfrm>
            <a:off x="5892" y="3352240"/>
            <a:ext cx="4608195" cy="109855"/>
            <a:chOff x="0" y="3346348"/>
            <a:chExt cx="4608195" cy="109855"/>
          </a:xfrm>
        </p:grpSpPr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1F46CB30-0B00-725D-8840-ED60BA573158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E6A42391-3421-ADA0-D47A-E21EC44F0484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8B739E75-EB0A-1691-828A-C75DF0BF6E5A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6">
            <a:extLst>
              <a:ext uri="{FF2B5EF4-FFF2-40B4-BE49-F238E27FC236}">
                <a16:creationId xmlns:a16="http://schemas.microsoft.com/office/drawing/2014/main" id="{59159773-1A43-AE81-0F43-ECA12F46B3DE}"/>
              </a:ext>
            </a:extLst>
          </p:cNvPr>
          <p:cNvSpPr txBox="1">
            <a:spLocks/>
          </p:cNvSpPr>
          <p:nvPr/>
        </p:nvSpPr>
        <p:spPr>
          <a:xfrm>
            <a:off x="177343" y="3357676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FA56D4FE-43A5-AD52-030A-BE17683C0644}"/>
              </a:ext>
            </a:extLst>
          </p:cNvPr>
          <p:cNvSpPr txBox="1"/>
          <p:nvPr/>
        </p:nvSpPr>
        <p:spPr>
          <a:xfrm>
            <a:off x="2105278" y="3357676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F6A30622-9874-66E6-5D60-9A1330F1D048}"/>
              </a:ext>
            </a:extLst>
          </p:cNvPr>
          <p:cNvSpPr txBox="1">
            <a:spLocks/>
          </p:cNvSpPr>
          <p:nvPr/>
        </p:nvSpPr>
        <p:spPr>
          <a:xfrm>
            <a:off x="4279695" y="3357676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lang="en-US" spc="-10" smtClean="0"/>
              <a:pPr marL="78105">
                <a:lnSpc>
                  <a:spcPts val="675"/>
                </a:lnSpc>
              </a:pPr>
              <a:t>4</a:t>
            </a:fld>
            <a:r>
              <a:rPr lang="en-US" spc="-85"/>
              <a:t> </a:t>
            </a:r>
            <a:r>
              <a:rPr lang="en-US" spc="90"/>
              <a:t>/</a:t>
            </a:r>
            <a:r>
              <a:rPr lang="en-US" spc="-85"/>
              <a:t> </a:t>
            </a:r>
            <a:r>
              <a:rPr lang="en-US" spc="-25"/>
              <a:t>71</a:t>
            </a:r>
            <a:endParaRPr lang="en-US" spc="-25" dirty="0"/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90" dirty="0"/>
              <a:t> </a:t>
            </a:r>
            <a:r>
              <a:rPr spc="-10" dirty="0"/>
              <a:t>Counting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99" y="475207"/>
            <a:ext cx="2832735" cy="2178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+mj-lt"/>
                <a:cs typeface="Arial"/>
              </a:rPr>
              <a:t>Organizing</a:t>
            </a:r>
            <a:r>
              <a:rPr sz="1100" b="1" spc="35" dirty="0">
                <a:latin typeface="+mj-lt"/>
                <a:cs typeface="Arial"/>
              </a:rPr>
              <a:t> </a:t>
            </a:r>
            <a:r>
              <a:rPr sz="1100" b="1" spc="-10" dirty="0">
                <a:latin typeface="+mj-lt"/>
                <a:cs typeface="Arial"/>
              </a:rPr>
              <a:t>Tournaments</a:t>
            </a:r>
            <a:endParaRPr sz="11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100" dirty="0">
              <a:latin typeface="+mj-lt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i="1" dirty="0">
                <a:latin typeface="+mj-lt"/>
                <a:cs typeface="Arial"/>
              </a:rPr>
              <a:t>n</a:t>
            </a:r>
            <a:r>
              <a:rPr sz="1100" i="1" spc="30" dirty="0">
                <a:latin typeface="+mj-lt"/>
                <a:cs typeface="Arial"/>
              </a:rPr>
              <a:t> </a:t>
            </a:r>
            <a:r>
              <a:rPr sz="1100" spc="-50" dirty="0">
                <a:latin typeface="+mj-lt"/>
                <a:cs typeface="Tahoma"/>
              </a:rPr>
              <a:t>teams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are</a:t>
            </a:r>
            <a:r>
              <a:rPr sz="1100" spc="-25" dirty="0">
                <a:latin typeface="+mj-lt"/>
                <a:cs typeface="Tahoma"/>
              </a:rPr>
              <a:t> participating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Round </a:t>
            </a:r>
            <a:r>
              <a:rPr sz="1100" dirty="0">
                <a:latin typeface="+mj-lt"/>
                <a:cs typeface="Tahoma"/>
              </a:rPr>
              <a:t>1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soccer </a:t>
            </a:r>
            <a:r>
              <a:rPr sz="1100" spc="-10" dirty="0">
                <a:latin typeface="+mj-lt"/>
                <a:cs typeface="Tahoma"/>
              </a:rPr>
              <a:t>tournament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+mj-lt"/>
                <a:cs typeface="Tahoma"/>
              </a:rPr>
              <a:t>Every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team</a:t>
            </a:r>
            <a:r>
              <a:rPr sz="1100" spc="-35" dirty="0">
                <a:latin typeface="+mj-lt"/>
                <a:cs typeface="Tahoma"/>
              </a:rPr>
              <a:t> play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every</a:t>
            </a:r>
            <a:r>
              <a:rPr sz="1100" spc="-25" dirty="0">
                <a:latin typeface="+mj-lt"/>
                <a:cs typeface="Tahoma"/>
              </a:rPr>
              <a:t> other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team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exactly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once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 dirty="0">
              <a:latin typeface="+mj-lt"/>
              <a:cs typeface="Tahoma"/>
            </a:endParaRPr>
          </a:p>
          <a:p>
            <a:pPr marL="12700" marR="498475">
              <a:lnSpc>
                <a:spcPct val="102600"/>
              </a:lnSpc>
            </a:pPr>
            <a:r>
              <a:rPr sz="1100" dirty="0">
                <a:latin typeface="+mj-lt"/>
                <a:cs typeface="Tahoma"/>
              </a:rPr>
              <a:t>Each</a:t>
            </a:r>
            <a:r>
              <a:rPr sz="1100" spc="-60" dirty="0">
                <a:latin typeface="+mj-lt"/>
                <a:cs typeface="Tahoma"/>
              </a:rPr>
              <a:t> game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refereed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by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professional, </a:t>
            </a:r>
            <a:r>
              <a:rPr sz="1100" spc="-45" dirty="0">
                <a:latin typeface="+mj-lt"/>
                <a:cs typeface="Tahoma"/>
              </a:rPr>
              <a:t>charging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050" dirty="0">
                <a:latin typeface="+mj-lt"/>
                <a:cs typeface="Times New Roman"/>
              </a:rPr>
              <a:t>$</a:t>
            </a:r>
            <a:r>
              <a:rPr sz="1100" dirty="0">
                <a:latin typeface="+mj-lt"/>
                <a:cs typeface="Tahoma"/>
              </a:rPr>
              <a:t>1</a:t>
            </a:r>
            <a:r>
              <a:rPr sz="1100" spc="-30" dirty="0">
                <a:latin typeface="+mj-lt"/>
                <a:cs typeface="Tahoma"/>
              </a:rPr>
              <a:t> per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game</a:t>
            </a:r>
            <a:endParaRPr sz="1100" dirty="0">
              <a:latin typeface="+mj-lt"/>
              <a:cs typeface="Tahoma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What</a:t>
            </a:r>
            <a:r>
              <a:rPr sz="1100" spc="-4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is</a:t>
            </a:r>
            <a:r>
              <a:rPr sz="1100" spc="-3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the</a:t>
            </a:r>
            <a:r>
              <a:rPr sz="1100" spc="-3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total</a:t>
            </a:r>
            <a:r>
              <a:rPr sz="1100" spc="-3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+mj-lt"/>
                <a:cs typeface="Tahoma"/>
              </a:rPr>
              <a:t>payment</a:t>
            </a:r>
            <a:r>
              <a:rPr sz="1100" spc="-3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+mj-lt"/>
                <a:cs typeface="Tahoma"/>
              </a:rPr>
              <a:t>to</a:t>
            </a:r>
            <a:r>
              <a:rPr sz="1100" spc="-4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the</a:t>
            </a:r>
            <a:r>
              <a:rPr sz="1100" spc="-3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+mj-lt"/>
                <a:cs typeface="Tahoma"/>
              </a:rPr>
              <a:t>referee?</a:t>
            </a:r>
            <a:endParaRPr sz="1100" dirty="0">
              <a:latin typeface="+mj-lt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364" y="988495"/>
            <a:ext cx="1387426" cy="15800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15804" y="2616736"/>
            <a:ext cx="1280160" cy="81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" b="1" dirty="0">
                <a:latin typeface="Georgia"/>
                <a:cs typeface="Georgia"/>
              </a:rPr>
              <a:t>A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spc="-20" dirty="0">
                <a:latin typeface="Georgia"/>
                <a:cs typeface="Georgia"/>
              </a:rPr>
              <a:t>round-</a:t>
            </a:r>
            <a:r>
              <a:rPr sz="350" b="1" spc="-10" dirty="0">
                <a:latin typeface="Georgia"/>
                <a:cs typeface="Georgia"/>
              </a:rPr>
              <a:t>robin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spc="-10" dirty="0">
                <a:latin typeface="Georgia"/>
                <a:cs typeface="Georgia"/>
              </a:rPr>
              <a:t>tournament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dirty="0">
                <a:latin typeface="Georgia"/>
                <a:cs typeface="Georgia"/>
              </a:rPr>
              <a:t>with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dirty="0">
                <a:latin typeface="Georgia"/>
                <a:cs typeface="Georgia"/>
              </a:rPr>
              <a:t>10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dirty="0">
                <a:latin typeface="Georgia"/>
                <a:cs typeface="Georgia"/>
              </a:rPr>
              <a:t>teams</a:t>
            </a:r>
            <a:r>
              <a:rPr sz="350" b="1" spc="65" dirty="0">
                <a:latin typeface="Georgia"/>
                <a:cs typeface="Georgia"/>
              </a:rPr>
              <a:t> </a:t>
            </a:r>
            <a:r>
              <a:rPr sz="350" b="1" spc="-10" dirty="0">
                <a:latin typeface="Georgia"/>
                <a:cs typeface="Georgia"/>
              </a:rPr>
              <a:t>(Wikipedia)</a:t>
            </a:r>
            <a:endParaRPr sz="35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40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0B2AC63F-2CC9-756D-B649-49314457ACB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9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Counting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443" y="658087"/>
            <a:ext cx="30460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50" dirty="0">
                <a:latin typeface="Arial"/>
                <a:cs typeface="Arial"/>
              </a:rPr>
              <a:t>Answer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to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all</a:t>
            </a:r>
            <a:r>
              <a:rPr sz="1100" b="1" spc="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3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b="1" spc="-55" dirty="0">
                <a:latin typeface="Arial"/>
                <a:cs typeface="Arial"/>
              </a:rPr>
              <a:t>questions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b="1" spc="-30" dirty="0">
                <a:latin typeface="Arial"/>
                <a:cs typeface="Arial"/>
              </a:rPr>
              <a:t>is</a:t>
            </a:r>
            <a:r>
              <a:rPr sz="1100" b="1" spc="2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the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1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(Week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9)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3C1E751-8ED1-A456-321F-72C1045BDEC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243" y="882401"/>
            <a:ext cx="3403600" cy="1178560"/>
            <a:chOff x="586243" y="882401"/>
            <a:chExt cx="3403600" cy="1178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43" y="882401"/>
              <a:ext cx="1936754" cy="11784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5306" y="1069415"/>
              <a:ext cx="1424385" cy="778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1305" y="76603"/>
            <a:ext cx="4348480" cy="1012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9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Counting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How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many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watermelons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each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group?</a:t>
            </a:r>
            <a:endParaRPr sz="1100">
              <a:latin typeface="Tahoma"/>
              <a:cs typeface="Tahoma"/>
            </a:endParaRPr>
          </a:p>
          <a:p>
            <a:pPr marR="69850" algn="ctr">
              <a:lnSpc>
                <a:spcPct val="100000"/>
              </a:lnSpc>
              <a:spcBef>
                <a:spcPts val="1215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85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i="1" spc="170" dirty="0">
                <a:solidFill>
                  <a:srgbClr val="0000FF"/>
                </a:solidFill>
                <a:latin typeface="Arial"/>
                <a:cs typeface="Arial"/>
              </a:rPr>
              <a:t>×</a:t>
            </a:r>
            <a:r>
              <a:rPr sz="850" i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3203575" algn="ctr">
              <a:lnSpc>
                <a:spcPct val="100000"/>
              </a:lnSpc>
              <a:spcBef>
                <a:spcPts val="60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85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i="1" spc="170" dirty="0">
                <a:solidFill>
                  <a:srgbClr val="0000FF"/>
                </a:solidFill>
                <a:latin typeface="Arial"/>
                <a:cs typeface="Arial"/>
              </a:rPr>
              <a:t>×</a:t>
            </a:r>
            <a:r>
              <a:rPr sz="850" i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endParaRPr sz="8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897" y="2232492"/>
            <a:ext cx="1173324" cy="6814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4751" y="2296539"/>
            <a:ext cx="876150" cy="56360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97817" y="2401574"/>
            <a:ext cx="343287" cy="3330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00876" y="2117515"/>
            <a:ext cx="2616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85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i="1" spc="170" dirty="0">
                <a:solidFill>
                  <a:srgbClr val="0000FF"/>
                </a:solidFill>
                <a:latin typeface="Arial"/>
                <a:cs typeface="Arial"/>
              </a:rPr>
              <a:t>×</a:t>
            </a:r>
            <a:r>
              <a:rPr sz="850" i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6927" y="2125200"/>
            <a:ext cx="2616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85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i="1" spc="170" dirty="0">
                <a:solidFill>
                  <a:srgbClr val="0000FF"/>
                </a:solidFill>
                <a:latin typeface="Arial"/>
                <a:cs typeface="Arial"/>
              </a:rPr>
              <a:t>×</a:t>
            </a:r>
            <a:r>
              <a:rPr sz="850" i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1758" y="2180786"/>
            <a:ext cx="2616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85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850" i="1" spc="170" dirty="0">
                <a:solidFill>
                  <a:srgbClr val="0000FF"/>
                </a:solidFill>
                <a:latin typeface="Arial"/>
                <a:cs typeface="Arial"/>
              </a:rPr>
              <a:t>×</a:t>
            </a:r>
            <a:r>
              <a:rPr sz="850" i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8C631EFF-EC9C-5F42-0E69-B1B96CE29DE9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90" dirty="0"/>
              <a:t> </a:t>
            </a:r>
            <a:r>
              <a:rPr spc="-10" dirty="0"/>
              <a:t>Counting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3138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How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many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watermelons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this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square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base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pyramid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292" y="1008512"/>
            <a:ext cx="2841332" cy="19743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54613" y="892292"/>
            <a:ext cx="191770" cy="1743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ts val="1220"/>
              </a:lnSpc>
              <a:spcBef>
                <a:spcPts val="125"/>
              </a:spcBef>
            </a:pPr>
            <a:r>
              <a:rPr sz="1575" spc="-37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900" spc="-2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38100" marR="30480" indent="5080">
              <a:lnSpc>
                <a:spcPct val="66200"/>
              </a:lnSpc>
              <a:spcBef>
                <a:spcPts val="390"/>
              </a:spcBef>
            </a:pPr>
            <a:r>
              <a:rPr sz="1050" spc="12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1575" spc="-89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900" spc="-6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38100" marR="30480" indent="5080">
              <a:lnSpc>
                <a:spcPct val="66200"/>
              </a:lnSpc>
              <a:spcBef>
                <a:spcPts val="350"/>
              </a:spcBef>
            </a:pPr>
            <a:r>
              <a:rPr sz="1050" spc="12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1575" spc="-89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900" spc="-6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38100" marR="30480" indent="5080">
              <a:lnSpc>
                <a:spcPct val="66200"/>
              </a:lnSpc>
              <a:spcBef>
                <a:spcPts val="350"/>
              </a:spcBef>
            </a:pPr>
            <a:r>
              <a:rPr sz="1050" spc="12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1575" spc="-89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900" spc="-6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38100" marR="30480" indent="5080">
              <a:lnSpc>
                <a:spcPct val="66200"/>
              </a:lnSpc>
              <a:spcBef>
                <a:spcPts val="350"/>
              </a:spcBef>
            </a:pPr>
            <a:r>
              <a:rPr sz="1050" spc="12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1575" spc="-89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900" spc="-6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38100" marR="30480" indent="5080">
              <a:lnSpc>
                <a:spcPct val="66200"/>
              </a:lnSpc>
              <a:spcBef>
                <a:spcPts val="350"/>
              </a:spcBef>
            </a:pPr>
            <a:r>
              <a:rPr sz="1050" spc="12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1575" spc="-89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r>
              <a:rPr sz="900" spc="-6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43180">
              <a:lnSpc>
                <a:spcPts val="1030"/>
              </a:lnSpc>
            </a:pPr>
            <a:r>
              <a:rPr sz="1050" spc="130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1050">
              <a:latin typeface="Times New Roman"/>
              <a:cs typeface="Times New Roman"/>
            </a:endParaRPr>
          </a:p>
          <a:p>
            <a:pPr marL="65405">
              <a:lnSpc>
                <a:spcPts val="1105"/>
              </a:lnSpc>
            </a:pPr>
            <a:r>
              <a:rPr sz="1050" b="1" spc="-5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9313D7B8-61D3-39A3-1C18-42BA127EE4EE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90" dirty="0"/>
              <a:t> </a:t>
            </a:r>
            <a:r>
              <a:rPr spc="-10" dirty="0"/>
              <a:t>Counting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116881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3788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05" y="461921"/>
            <a:ext cx="4116704" cy="136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How</a:t>
            </a:r>
            <a:r>
              <a:rPr sz="1200" spc="-3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75" dirty="0">
                <a:solidFill>
                  <a:srgbClr val="FF0000"/>
                </a:solidFill>
                <a:latin typeface="+mj-lt"/>
                <a:cs typeface="Tahoma"/>
              </a:rPr>
              <a:t>many</a:t>
            </a:r>
            <a:r>
              <a:rPr sz="1200" spc="-1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90" dirty="0">
                <a:solidFill>
                  <a:srgbClr val="FF0000"/>
                </a:solidFill>
                <a:latin typeface="+mj-lt"/>
                <a:cs typeface="Tahoma"/>
              </a:rPr>
              <a:t>passwords</a:t>
            </a:r>
            <a:r>
              <a:rPr sz="1200" spc="-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can</a:t>
            </a:r>
            <a:r>
              <a:rPr sz="1200" spc="-1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50" dirty="0">
                <a:solidFill>
                  <a:srgbClr val="FF0000"/>
                </a:solidFill>
                <a:latin typeface="+mj-lt"/>
                <a:cs typeface="Tahoma"/>
              </a:rPr>
              <a:t>be</a:t>
            </a:r>
            <a:r>
              <a:rPr sz="1200" spc="-1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85" dirty="0">
                <a:solidFill>
                  <a:srgbClr val="FF0000"/>
                </a:solidFill>
                <a:latin typeface="+mj-lt"/>
                <a:cs typeface="Tahoma"/>
              </a:rPr>
              <a:t>made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from</a:t>
            </a:r>
            <a:r>
              <a:rPr sz="1200" spc="-1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40" dirty="0">
                <a:solidFill>
                  <a:srgbClr val="FF0000"/>
                </a:solidFill>
                <a:latin typeface="+mj-lt"/>
                <a:cs typeface="Tahoma"/>
              </a:rPr>
              <a:t>the</a:t>
            </a:r>
            <a:r>
              <a:rPr sz="1200" spc="-1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characters</a:t>
            </a:r>
            <a:endParaRPr sz="1200" dirty="0">
              <a:latin typeface="+mj-lt"/>
              <a:cs typeface="Tahoma"/>
            </a:endParaRPr>
          </a:p>
          <a:p>
            <a:pPr marL="228600" algn="ctr">
              <a:lnSpc>
                <a:spcPct val="100000"/>
              </a:lnSpc>
              <a:spcBef>
                <a:spcPts val="1110"/>
              </a:spcBef>
            </a:pPr>
            <a:r>
              <a:rPr sz="1100" i="1" spc="-20" dirty="0">
                <a:solidFill>
                  <a:srgbClr val="0000FF"/>
                </a:solidFill>
                <a:latin typeface="+mj-lt"/>
                <a:cs typeface="Cambria"/>
              </a:rPr>
              <a:t>{</a:t>
            </a:r>
            <a:r>
              <a:rPr sz="1100" i="1" spc="-20" dirty="0">
                <a:solidFill>
                  <a:srgbClr val="0000FF"/>
                </a:solidFill>
                <a:latin typeface="+mj-lt"/>
                <a:cs typeface="Arial"/>
              </a:rPr>
              <a:t>a</a:t>
            </a:r>
            <a:r>
              <a:rPr sz="1100" i="1" spc="-20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65" dirty="0">
                <a:solidFill>
                  <a:srgbClr val="0000FF"/>
                </a:solidFill>
                <a:latin typeface="+mj-lt"/>
                <a:cs typeface="Arial"/>
              </a:rPr>
              <a:t>b</a:t>
            </a:r>
            <a:r>
              <a:rPr sz="1100" i="1" spc="-65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+mj-lt"/>
                <a:cs typeface="Arial"/>
              </a:rPr>
              <a:t>f</a:t>
            </a:r>
            <a:r>
              <a:rPr sz="1100" i="1" spc="-4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i="1" spc="-95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30" dirty="0">
                <a:solidFill>
                  <a:srgbClr val="0000FF"/>
                </a:solidFill>
                <a:latin typeface="+mj-lt"/>
                <a:cs typeface="Arial"/>
              </a:rPr>
              <a:t>g</a:t>
            </a:r>
            <a:r>
              <a:rPr sz="1100" i="1" spc="-30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70" dirty="0">
                <a:solidFill>
                  <a:srgbClr val="0000FF"/>
                </a:solidFill>
                <a:latin typeface="+mj-lt"/>
                <a:cs typeface="Arial"/>
              </a:rPr>
              <a:t>h</a:t>
            </a:r>
            <a:r>
              <a:rPr sz="1100" i="1" spc="-70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0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+mj-lt"/>
                <a:cs typeface="Arial"/>
              </a:rPr>
              <a:t>l</a:t>
            </a:r>
            <a:r>
              <a:rPr sz="1100" i="1" spc="-195" dirty="0">
                <a:solidFill>
                  <a:srgbClr val="0000FF"/>
                </a:solidFill>
                <a:latin typeface="+mj-lt"/>
                <a:cs typeface="Arial"/>
              </a:rPr>
              <a:t> </a:t>
            </a:r>
            <a:r>
              <a:rPr sz="1100" i="1" spc="-95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70" dirty="0">
                <a:solidFill>
                  <a:srgbClr val="0000FF"/>
                </a:solidFill>
                <a:latin typeface="+mj-lt"/>
                <a:cs typeface="Arial"/>
              </a:rPr>
              <a:t>m</a:t>
            </a:r>
            <a:r>
              <a:rPr sz="1100" i="1" spc="-70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+mj-lt"/>
                <a:cs typeface="Arial"/>
              </a:rPr>
              <a:t>o</a:t>
            </a:r>
            <a:r>
              <a:rPr sz="1100" i="1" spc="-50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+mj-lt"/>
                <a:cs typeface="Arial"/>
              </a:rPr>
              <a:t>t</a:t>
            </a:r>
            <a:r>
              <a:rPr sz="1100" i="1" dirty="0">
                <a:solidFill>
                  <a:srgbClr val="0000FF"/>
                </a:solidFill>
                <a:latin typeface="+mj-lt"/>
                <a:cs typeface="Meiryo UI"/>
              </a:rPr>
              <a:t>,</a:t>
            </a:r>
            <a:r>
              <a:rPr sz="1100" i="1" spc="-175" dirty="0">
                <a:solidFill>
                  <a:srgbClr val="0000FF"/>
                </a:solidFill>
                <a:latin typeface="+mj-lt"/>
                <a:cs typeface="Meiryo UI"/>
              </a:rPr>
              <a:t> </a:t>
            </a:r>
            <a:r>
              <a:rPr sz="1100" i="1" spc="35" dirty="0">
                <a:solidFill>
                  <a:srgbClr val="0000FF"/>
                </a:solidFill>
                <a:latin typeface="+mj-lt"/>
                <a:cs typeface="Arial"/>
              </a:rPr>
              <a:t>u</a:t>
            </a:r>
            <a:r>
              <a:rPr sz="1100" i="1" spc="35" dirty="0">
                <a:solidFill>
                  <a:srgbClr val="0000FF"/>
                </a:solidFill>
                <a:latin typeface="+mj-lt"/>
                <a:cs typeface="Cambria"/>
              </a:rPr>
              <a:t>}</a:t>
            </a:r>
            <a:endParaRPr sz="1100" dirty="0">
              <a:latin typeface="+mj-lt"/>
              <a:cs typeface="Cambria"/>
            </a:endParaRPr>
          </a:p>
          <a:p>
            <a:pPr marL="289560">
              <a:lnSpc>
                <a:spcPct val="100000"/>
              </a:lnSpc>
              <a:spcBef>
                <a:spcPts val="985"/>
              </a:spcBef>
            </a:pPr>
            <a:r>
              <a:rPr sz="1100" spc="-25" dirty="0">
                <a:latin typeface="+mj-lt"/>
                <a:cs typeface="Tahoma"/>
              </a:rPr>
              <a:t>Length</a:t>
            </a:r>
            <a:r>
              <a:rPr sz="1100" spc="-6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of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password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10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but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no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repetition</a:t>
            </a:r>
            <a:endParaRPr sz="110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+mj-lt"/>
                <a:cs typeface="Tahoma"/>
              </a:rPr>
              <a:t>No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password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contain</a:t>
            </a:r>
            <a:r>
              <a:rPr sz="1100" spc="-10" dirty="0">
                <a:latin typeface="+mj-lt"/>
                <a:cs typeface="Tahoma"/>
              </a:rPr>
              <a:t> the </a:t>
            </a:r>
            <a:r>
              <a:rPr sz="1100" spc="-60" dirty="0">
                <a:latin typeface="+mj-lt"/>
                <a:cs typeface="Tahoma"/>
              </a:rPr>
              <a:t>word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‘gulf’,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‘math’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or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’boat’.</a:t>
            </a: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200" spc="-45" dirty="0">
                <a:solidFill>
                  <a:srgbClr val="FF0000"/>
                </a:solidFill>
                <a:latin typeface="+mj-lt"/>
                <a:cs typeface="Tahoma"/>
              </a:rPr>
              <a:t>How</a:t>
            </a:r>
            <a:r>
              <a:rPr sz="1200" spc="-2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75" dirty="0">
                <a:solidFill>
                  <a:srgbClr val="FF0000"/>
                </a:solidFill>
                <a:latin typeface="+mj-lt"/>
                <a:cs typeface="Tahoma"/>
              </a:rPr>
              <a:t>many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60" dirty="0">
                <a:solidFill>
                  <a:srgbClr val="FF0000"/>
                </a:solidFill>
                <a:latin typeface="+mj-lt"/>
                <a:cs typeface="Tahoma"/>
              </a:rPr>
              <a:t>rooms</a:t>
            </a:r>
            <a:r>
              <a:rPr sz="1200" spc="-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85" dirty="0">
                <a:solidFill>
                  <a:srgbClr val="FF0000"/>
                </a:solidFill>
                <a:latin typeface="+mj-lt"/>
                <a:cs typeface="Tahoma"/>
              </a:rPr>
              <a:t>are</a:t>
            </a:r>
            <a:r>
              <a:rPr sz="1200" spc="-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100" dirty="0">
                <a:solidFill>
                  <a:srgbClr val="FF0000"/>
                </a:solidFill>
                <a:latin typeface="+mj-lt"/>
                <a:cs typeface="Tahoma"/>
              </a:rPr>
              <a:t>needed</a:t>
            </a:r>
            <a:r>
              <a:rPr sz="1200" spc="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dirty="0">
                <a:solidFill>
                  <a:srgbClr val="FF0000"/>
                </a:solidFill>
                <a:latin typeface="+mj-lt"/>
                <a:cs typeface="Tahoma"/>
              </a:rPr>
              <a:t>to</a:t>
            </a:r>
            <a:r>
              <a:rPr sz="1200" spc="-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80" dirty="0">
                <a:solidFill>
                  <a:srgbClr val="FF0000"/>
                </a:solidFill>
                <a:latin typeface="+mj-lt"/>
                <a:cs typeface="Tahoma"/>
              </a:rPr>
              <a:t>schedule</a:t>
            </a:r>
            <a:r>
              <a:rPr sz="1200" spc="-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55" dirty="0">
                <a:solidFill>
                  <a:srgbClr val="FF0000"/>
                </a:solidFill>
                <a:latin typeface="+mj-lt"/>
                <a:cs typeface="Tahoma"/>
              </a:rPr>
              <a:t>300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90" dirty="0">
                <a:solidFill>
                  <a:srgbClr val="FF0000"/>
                </a:solidFill>
                <a:latin typeface="+mj-lt"/>
                <a:cs typeface="Tahoma"/>
              </a:rPr>
              <a:t>exams</a:t>
            </a:r>
            <a:r>
              <a:rPr sz="1200" dirty="0">
                <a:solidFill>
                  <a:srgbClr val="FF0000"/>
                </a:solidFill>
                <a:latin typeface="+mj-lt"/>
                <a:cs typeface="Tahoma"/>
              </a:rPr>
              <a:t> in</a:t>
            </a:r>
            <a:r>
              <a:rPr sz="1200" spc="-1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90" dirty="0">
                <a:solidFill>
                  <a:srgbClr val="FF0000"/>
                </a:solidFill>
                <a:latin typeface="+mj-lt"/>
                <a:cs typeface="Tahoma"/>
              </a:rPr>
              <a:t>one</a:t>
            </a:r>
            <a:r>
              <a:rPr sz="1200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sz="1200" spc="-35" dirty="0">
                <a:solidFill>
                  <a:srgbClr val="FF0000"/>
                </a:solidFill>
                <a:latin typeface="+mj-lt"/>
                <a:cs typeface="Tahoma"/>
              </a:rPr>
              <a:t>week?</a:t>
            </a:r>
            <a:endParaRPr sz="1200" dirty="0">
              <a:latin typeface="+mj-lt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2397" y="2083528"/>
            <a:ext cx="2743835" cy="106045"/>
            <a:chOff x="932397" y="2083528"/>
            <a:chExt cx="2743835" cy="106045"/>
          </a:xfrm>
        </p:grpSpPr>
        <p:sp>
          <p:nvSpPr>
            <p:cNvPr id="7" name="object 7"/>
            <p:cNvSpPr/>
            <p:nvPr/>
          </p:nvSpPr>
          <p:spPr>
            <a:xfrm>
              <a:off x="935117" y="2136394"/>
              <a:ext cx="2738120" cy="0"/>
            </a:xfrm>
            <a:custGeom>
              <a:avLst/>
              <a:gdLst/>
              <a:ahLst/>
              <a:cxnLst/>
              <a:rect l="l" t="t" r="r" b="b"/>
              <a:pathLst>
                <a:path w="2738120">
                  <a:moveTo>
                    <a:pt x="0" y="0"/>
                  </a:moveTo>
                  <a:lnTo>
                    <a:pt x="2737788" y="0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1415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5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7716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47716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4010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04010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60311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60311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6611" y="2083528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5116" y="2083528"/>
              <a:ext cx="2738120" cy="106045"/>
            </a:xfrm>
            <a:custGeom>
              <a:avLst/>
              <a:gdLst/>
              <a:ahLst/>
              <a:cxnLst/>
              <a:rect l="l" t="t" r="r" b="b"/>
              <a:pathLst>
                <a:path w="2738120" h="106044">
                  <a:moveTo>
                    <a:pt x="2281495" y="0"/>
                  </a:moveTo>
                  <a:lnTo>
                    <a:pt x="2281495" y="105717"/>
                  </a:lnTo>
                </a:path>
                <a:path w="2738120" h="106044">
                  <a:moveTo>
                    <a:pt x="2737789" y="0"/>
                  </a:moveTo>
                  <a:lnTo>
                    <a:pt x="2737789" y="105717"/>
                  </a:lnTo>
                </a:path>
                <a:path w="2738120" h="106044">
                  <a:moveTo>
                    <a:pt x="0" y="0"/>
                  </a:moveTo>
                  <a:lnTo>
                    <a:pt x="0" y="105717"/>
                  </a:lnTo>
                </a:path>
              </a:pathLst>
            </a:custGeom>
            <a:ln w="5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4938" y="2187452"/>
            <a:ext cx="29337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08:00AM</a:t>
            </a:r>
            <a:endParaRPr sz="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10:00AM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27532" y="2187452"/>
            <a:ext cx="28829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12:00PM</a:t>
            </a:r>
            <a:endParaRPr sz="5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02:00PM</a:t>
            </a:r>
            <a:endParaRPr sz="50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1238" y="2187452"/>
            <a:ext cx="29337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10:00AM</a:t>
            </a:r>
            <a:endParaRPr sz="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12:00PM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83833" y="2187452"/>
            <a:ext cx="29337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02:00PM</a:t>
            </a:r>
            <a:endParaRPr sz="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04:00AM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0134" y="2187452"/>
            <a:ext cx="29337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04:00PM</a:t>
            </a:r>
            <a:endParaRPr sz="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06:00AM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96428" y="2187452"/>
            <a:ext cx="288290" cy="18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Georgia"/>
                <a:cs typeface="Georgia"/>
              </a:rPr>
              <a:t>06:00PM</a:t>
            </a:r>
            <a:endParaRPr sz="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10" dirty="0">
                <a:latin typeface="Georgia"/>
                <a:cs typeface="Georgia"/>
              </a:rPr>
              <a:t>08:00PM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0245" y="270972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8393" y="2576268"/>
            <a:ext cx="275272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+mj-lt"/>
                <a:cs typeface="Tahoma"/>
              </a:rPr>
              <a:t>No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two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simultaneous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65" dirty="0">
                <a:latin typeface="+mj-lt"/>
                <a:cs typeface="Tahoma"/>
              </a:rPr>
              <a:t>exams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</a:t>
            </a:r>
            <a:r>
              <a:rPr sz="1100" spc="-20" dirty="0">
                <a:latin typeface="+mj-lt"/>
                <a:cs typeface="Tahoma"/>
              </a:rPr>
              <a:t> room</a:t>
            </a: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+mj-lt"/>
                <a:cs typeface="Tahoma"/>
              </a:rPr>
              <a:t>6</a:t>
            </a:r>
            <a:r>
              <a:rPr sz="1100" spc="-7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time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slots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per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day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exam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week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(7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days)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0245" y="291975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8" name="object 2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9BBF5E1E-73F5-CDBC-5C01-121DDD31DA3E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9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Counting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305" y="475207"/>
            <a:ext cx="32873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u="none" dirty="0">
                <a:solidFill>
                  <a:srgbClr val="FF0000"/>
                </a:solidFill>
              </a:rPr>
              <a:t>Write</a:t>
            </a:r>
            <a:r>
              <a:rPr sz="1100" u="none" spc="-45" dirty="0">
                <a:solidFill>
                  <a:srgbClr val="FF0000"/>
                </a:solidFill>
              </a:rPr>
              <a:t> </a:t>
            </a:r>
            <a:r>
              <a:rPr sz="1100" u="none" dirty="0">
                <a:solidFill>
                  <a:srgbClr val="FF0000"/>
                </a:solidFill>
              </a:rPr>
              <a:t>a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spc="-20" dirty="0">
                <a:solidFill>
                  <a:srgbClr val="FF0000"/>
                </a:solidFill>
              </a:rPr>
              <a:t>small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spc="-45" dirty="0">
                <a:solidFill>
                  <a:srgbClr val="FF0000"/>
                </a:solidFill>
              </a:rPr>
              <a:t>piece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dirty="0">
                <a:solidFill>
                  <a:srgbClr val="FF0000"/>
                </a:solidFill>
              </a:rPr>
              <a:t>of</a:t>
            </a:r>
            <a:r>
              <a:rPr sz="1100" u="none" spc="-30" dirty="0">
                <a:solidFill>
                  <a:srgbClr val="FF0000"/>
                </a:solidFill>
              </a:rPr>
              <a:t> </a:t>
            </a:r>
            <a:r>
              <a:rPr sz="1100" u="none" spc="-40" dirty="0">
                <a:solidFill>
                  <a:srgbClr val="FF0000"/>
                </a:solidFill>
              </a:rPr>
              <a:t>code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dirty="0">
                <a:solidFill>
                  <a:srgbClr val="FF0000"/>
                </a:solidFill>
              </a:rPr>
              <a:t>to</a:t>
            </a:r>
            <a:r>
              <a:rPr sz="1100" u="none" spc="-40" dirty="0">
                <a:solidFill>
                  <a:srgbClr val="FF0000"/>
                </a:solidFill>
              </a:rPr>
              <a:t> </a:t>
            </a:r>
            <a:r>
              <a:rPr sz="1100" u="none" spc="-55" dirty="0">
                <a:solidFill>
                  <a:srgbClr val="FF0000"/>
                </a:solidFill>
              </a:rPr>
              <a:t>draw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dirty="0">
                <a:solidFill>
                  <a:srgbClr val="FF0000"/>
                </a:solidFill>
              </a:rPr>
              <a:t>this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spc="-20" dirty="0">
                <a:solidFill>
                  <a:srgbClr val="FF0000"/>
                </a:solidFill>
              </a:rPr>
              <a:t>pattern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dirty="0">
                <a:solidFill>
                  <a:srgbClr val="FF0000"/>
                </a:solidFill>
              </a:rPr>
              <a:t>in</a:t>
            </a:r>
            <a:r>
              <a:rPr sz="1100" u="none" spc="-35" dirty="0">
                <a:solidFill>
                  <a:srgbClr val="FF0000"/>
                </a:solidFill>
              </a:rPr>
              <a:t> </a:t>
            </a:r>
            <a:r>
              <a:rPr sz="1100" u="none" spc="-25" dirty="0">
                <a:solidFill>
                  <a:srgbClr val="FF0000"/>
                </a:solidFill>
              </a:rPr>
              <a:t>color</a:t>
            </a:r>
            <a:endParaRPr sz="1100"/>
          </a:p>
        </p:txBody>
      </p:sp>
      <p:grpSp>
        <p:nvGrpSpPr>
          <p:cNvPr id="4" name="object 4"/>
          <p:cNvGrpSpPr/>
          <p:nvPr/>
        </p:nvGrpSpPr>
        <p:grpSpPr>
          <a:xfrm>
            <a:off x="806066" y="843566"/>
            <a:ext cx="3010535" cy="2256155"/>
            <a:chOff x="806066" y="843566"/>
            <a:chExt cx="3010535" cy="22561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216" y="843566"/>
              <a:ext cx="2927522" cy="2255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38760" y="911791"/>
              <a:ext cx="675640" cy="834390"/>
            </a:xfrm>
            <a:custGeom>
              <a:avLst/>
              <a:gdLst/>
              <a:ahLst/>
              <a:cxnLst/>
              <a:rect l="l" t="t" r="r" b="b"/>
              <a:pathLst>
                <a:path w="675639" h="834389">
                  <a:moveTo>
                    <a:pt x="287809" y="0"/>
                  </a:moveTo>
                  <a:lnTo>
                    <a:pt x="0" y="167299"/>
                  </a:lnTo>
                  <a:lnTo>
                    <a:pt x="387415" y="833762"/>
                  </a:lnTo>
                  <a:lnTo>
                    <a:pt x="675224" y="666452"/>
                  </a:lnTo>
                  <a:lnTo>
                    <a:pt x="287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38760" y="911791"/>
              <a:ext cx="675640" cy="834390"/>
            </a:xfrm>
            <a:custGeom>
              <a:avLst/>
              <a:gdLst/>
              <a:ahLst/>
              <a:cxnLst/>
              <a:rect l="l" t="t" r="r" b="b"/>
              <a:pathLst>
                <a:path w="675639" h="834389">
                  <a:moveTo>
                    <a:pt x="0" y="167299"/>
                  </a:moveTo>
                  <a:lnTo>
                    <a:pt x="387415" y="833762"/>
                  </a:lnTo>
                  <a:lnTo>
                    <a:pt x="675224" y="666452"/>
                  </a:lnTo>
                  <a:lnTo>
                    <a:pt x="287809" y="0"/>
                  </a:lnTo>
                  <a:lnTo>
                    <a:pt x="0" y="167299"/>
                  </a:lnTo>
                  <a:close/>
                </a:path>
              </a:pathLst>
            </a:custGeom>
            <a:ln w="40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8071" y="918949"/>
              <a:ext cx="485140" cy="600075"/>
            </a:xfrm>
            <a:custGeom>
              <a:avLst/>
              <a:gdLst/>
              <a:ahLst/>
              <a:cxnLst/>
              <a:rect l="l" t="t" r="r" b="b"/>
              <a:pathLst>
                <a:path w="485140" h="600075">
                  <a:moveTo>
                    <a:pt x="476654" y="0"/>
                  </a:moveTo>
                  <a:lnTo>
                    <a:pt x="0" y="6536"/>
                  </a:lnTo>
                  <a:lnTo>
                    <a:pt x="8130" y="599841"/>
                  </a:lnTo>
                  <a:lnTo>
                    <a:pt x="484775" y="593314"/>
                  </a:lnTo>
                  <a:lnTo>
                    <a:pt x="476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8071" y="918949"/>
              <a:ext cx="485140" cy="600075"/>
            </a:xfrm>
            <a:custGeom>
              <a:avLst/>
              <a:gdLst/>
              <a:ahLst/>
              <a:cxnLst/>
              <a:rect l="l" t="t" r="r" b="b"/>
              <a:pathLst>
                <a:path w="485140" h="600075">
                  <a:moveTo>
                    <a:pt x="0" y="6536"/>
                  </a:moveTo>
                  <a:lnTo>
                    <a:pt x="8130" y="599841"/>
                  </a:lnTo>
                  <a:lnTo>
                    <a:pt x="484775" y="593314"/>
                  </a:lnTo>
                  <a:lnTo>
                    <a:pt x="476654" y="0"/>
                  </a:lnTo>
                  <a:lnTo>
                    <a:pt x="0" y="6536"/>
                  </a:lnTo>
                  <a:close/>
                </a:path>
              </a:pathLst>
            </a:custGeom>
            <a:ln w="40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B2600C0-0C79-4065-77F7-0F83985159E8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Recurrences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201185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227538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1305" y="566660"/>
            <a:ext cx="4345940" cy="18374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+mj-lt"/>
              </a:rPr>
              <a:t>The</a:t>
            </a:r>
            <a:r>
              <a:rPr spc="40" dirty="0">
                <a:latin typeface="+mj-lt"/>
              </a:rPr>
              <a:t> </a:t>
            </a:r>
            <a:r>
              <a:rPr spc="-80" dirty="0">
                <a:latin typeface="+mj-lt"/>
              </a:rPr>
              <a:t>Josephus</a:t>
            </a:r>
            <a:r>
              <a:rPr spc="40" dirty="0">
                <a:latin typeface="+mj-lt"/>
              </a:rPr>
              <a:t> </a:t>
            </a:r>
            <a:r>
              <a:rPr spc="-20" dirty="0">
                <a:latin typeface="+mj-lt"/>
              </a:rPr>
              <a:t>Problem:</a:t>
            </a:r>
            <a:r>
              <a:rPr spc="155" dirty="0">
                <a:latin typeface="+mj-lt"/>
              </a:rPr>
              <a:t> </a:t>
            </a:r>
            <a:r>
              <a:rPr dirty="0">
                <a:latin typeface="+mj-lt"/>
              </a:rPr>
              <a:t>Matter</a:t>
            </a:r>
            <a:r>
              <a:rPr spc="45" dirty="0">
                <a:latin typeface="+mj-lt"/>
              </a:rPr>
              <a:t> </a:t>
            </a:r>
            <a:r>
              <a:rPr dirty="0">
                <a:latin typeface="+mj-lt"/>
              </a:rPr>
              <a:t>of</a:t>
            </a:r>
            <a:r>
              <a:rPr spc="40" dirty="0">
                <a:latin typeface="+mj-lt"/>
              </a:rPr>
              <a:t> </a:t>
            </a:r>
            <a:r>
              <a:rPr dirty="0">
                <a:latin typeface="+mj-lt"/>
              </a:rPr>
              <a:t>Life</a:t>
            </a:r>
            <a:r>
              <a:rPr spc="40" dirty="0">
                <a:latin typeface="+mj-lt"/>
              </a:rPr>
              <a:t> </a:t>
            </a:r>
            <a:r>
              <a:rPr spc="-20" dirty="0">
                <a:latin typeface="+mj-lt"/>
              </a:rPr>
              <a:t>and</a:t>
            </a:r>
            <a:r>
              <a:rPr spc="40" dirty="0">
                <a:latin typeface="+mj-lt"/>
              </a:rPr>
              <a:t> </a:t>
            </a:r>
            <a:r>
              <a:rPr spc="-10" dirty="0">
                <a:latin typeface="+mj-lt"/>
              </a:rPr>
              <a:t>Death</a:t>
            </a: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pc="-10" dirty="0">
              <a:latin typeface="+mj-lt"/>
            </a:endParaRPr>
          </a:p>
          <a:p>
            <a:pPr marL="12700" marR="5080">
              <a:lnSpc>
                <a:spcPct val="102600"/>
              </a:lnSpc>
            </a:pPr>
            <a:r>
              <a:rPr b="0" spc="-20" dirty="0">
                <a:latin typeface="+mj-lt"/>
                <a:cs typeface="Tahoma"/>
              </a:rPr>
              <a:t>During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the</a:t>
            </a:r>
            <a:r>
              <a:rPr b="0" spc="-20" dirty="0">
                <a:latin typeface="+mj-lt"/>
                <a:cs typeface="Tahoma"/>
              </a:rPr>
              <a:t> </a:t>
            </a:r>
            <a:r>
              <a:rPr b="0" spc="-45" dirty="0">
                <a:latin typeface="+mj-lt"/>
                <a:cs typeface="Tahoma"/>
              </a:rPr>
              <a:t>Jewish-</a:t>
            </a:r>
            <a:r>
              <a:rPr b="0" spc="-35" dirty="0">
                <a:latin typeface="+mj-lt"/>
                <a:cs typeface="Tahoma"/>
              </a:rPr>
              <a:t>Roman</a:t>
            </a:r>
            <a:r>
              <a:rPr b="0" spc="-20" dirty="0">
                <a:latin typeface="+mj-lt"/>
                <a:cs typeface="Tahoma"/>
              </a:rPr>
              <a:t> </a:t>
            </a:r>
            <a:r>
              <a:rPr b="0" spc="-55" dirty="0">
                <a:latin typeface="+mj-lt"/>
                <a:cs typeface="Tahoma"/>
              </a:rPr>
              <a:t>war,</a:t>
            </a:r>
            <a:r>
              <a:rPr b="0" spc="-25" dirty="0">
                <a:latin typeface="+mj-lt"/>
                <a:cs typeface="Tahoma"/>
              </a:rPr>
              <a:t> Falvius </a:t>
            </a:r>
            <a:r>
              <a:rPr b="0" spc="-45" dirty="0">
                <a:latin typeface="+mj-lt"/>
                <a:cs typeface="Tahoma"/>
              </a:rPr>
              <a:t>Josephus</a:t>
            </a:r>
            <a:r>
              <a:rPr b="0" spc="-20" dirty="0">
                <a:latin typeface="+mj-lt"/>
                <a:cs typeface="Tahoma"/>
              </a:rPr>
              <a:t> </a:t>
            </a:r>
            <a:r>
              <a:rPr b="0" spc="-75" dirty="0">
                <a:latin typeface="+mj-lt"/>
                <a:cs typeface="Tahoma"/>
              </a:rPr>
              <a:t>was</a:t>
            </a:r>
            <a:r>
              <a:rPr b="0" spc="-10" dirty="0">
                <a:latin typeface="+mj-lt"/>
                <a:cs typeface="Tahoma"/>
              </a:rPr>
              <a:t> </a:t>
            </a:r>
            <a:r>
              <a:rPr b="0" spc="-55" dirty="0">
                <a:latin typeface="+mj-lt"/>
                <a:cs typeface="Tahoma"/>
              </a:rPr>
              <a:t>among</a:t>
            </a:r>
            <a:r>
              <a:rPr b="0" spc="-20" dirty="0">
                <a:latin typeface="+mj-lt"/>
                <a:cs typeface="Tahoma"/>
              </a:rPr>
              <a:t> 41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soldiers </a:t>
            </a:r>
            <a:r>
              <a:rPr b="0" spc="-35" dirty="0">
                <a:latin typeface="+mj-lt"/>
                <a:cs typeface="Tahoma"/>
              </a:rPr>
              <a:t>trapped</a:t>
            </a:r>
            <a:r>
              <a:rPr b="0" spc="-5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in</a:t>
            </a:r>
            <a:r>
              <a:rPr b="0" spc="-7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a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25" dirty="0">
                <a:latin typeface="+mj-lt"/>
                <a:cs typeface="Tahoma"/>
              </a:rPr>
              <a:t>cave.</a:t>
            </a:r>
            <a:r>
              <a:rPr b="0" spc="75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They</a:t>
            </a:r>
            <a:r>
              <a:rPr b="0" spc="-45" dirty="0">
                <a:latin typeface="+mj-lt"/>
                <a:cs typeface="Tahoma"/>
              </a:rPr>
              <a:t> </a:t>
            </a:r>
            <a:r>
              <a:rPr b="0" spc="-60" dirty="0">
                <a:latin typeface="+mj-lt"/>
                <a:cs typeface="Tahoma"/>
              </a:rPr>
              <a:t>preferred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35" dirty="0">
                <a:latin typeface="+mj-lt"/>
                <a:cs typeface="Tahoma"/>
              </a:rPr>
              <a:t>suicide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55" dirty="0">
                <a:latin typeface="+mj-lt"/>
                <a:cs typeface="Tahoma"/>
              </a:rPr>
              <a:t>over</a:t>
            </a:r>
            <a:r>
              <a:rPr b="0" spc="-35" dirty="0">
                <a:latin typeface="+mj-lt"/>
                <a:cs typeface="Tahoma"/>
              </a:rPr>
              <a:t> capture</a:t>
            </a:r>
            <a:r>
              <a:rPr b="0" spc="-40" dirty="0">
                <a:latin typeface="+mj-lt"/>
                <a:cs typeface="Tahoma"/>
              </a:rPr>
              <a:t> and</a:t>
            </a:r>
            <a:r>
              <a:rPr b="0" spc="-45" dirty="0">
                <a:latin typeface="+mj-lt"/>
                <a:cs typeface="Tahoma"/>
              </a:rPr>
              <a:t> </a:t>
            </a:r>
            <a:r>
              <a:rPr b="0" spc="-55" dirty="0">
                <a:latin typeface="+mj-lt"/>
                <a:cs typeface="Tahoma"/>
              </a:rPr>
              <a:t>formed</a:t>
            </a:r>
            <a:r>
              <a:rPr b="0" spc="-3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a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circle. </a:t>
            </a:r>
            <a:r>
              <a:rPr b="0" spc="-25" dirty="0">
                <a:latin typeface="+mj-lt"/>
                <a:cs typeface="Tahoma"/>
              </a:rPr>
              <a:t>Going</a:t>
            </a:r>
            <a:r>
              <a:rPr b="0" spc="-65" dirty="0">
                <a:latin typeface="+mj-lt"/>
                <a:cs typeface="Tahoma"/>
              </a:rPr>
              <a:t> </a:t>
            </a:r>
            <a:r>
              <a:rPr b="0" spc="-55" dirty="0">
                <a:latin typeface="+mj-lt"/>
                <a:cs typeface="Tahoma"/>
              </a:rPr>
              <a:t>around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the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20" dirty="0">
                <a:latin typeface="+mj-lt"/>
                <a:cs typeface="Tahoma"/>
              </a:rPr>
              <a:t>circle,</a:t>
            </a:r>
            <a:r>
              <a:rPr b="0" spc="-35" dirty="0">
                <a:latin typeface="+mj-lt"/>
                <a:cs typeface="Tahoma"/>
              </a:rPr>
              <a:t> </a:t>
            </a:r>
            <a:r>
              <a:rPr b="0" spc="-25" dirty="0">
                <a:latin typeface="+mj-lt"/>
                <a:cs typeface="Tahoma"/>
              </a:rPr>
              <a:t>they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killed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spc="-60" dirty="0">
                <a:latin typeface="+mj-lt"/>
                <a:cs typeface="Tahoma"/>
              </a:rPr>
              <a:t>every</a:t>
            </a:r>
            <a:r>
              <a:rPr b="0" spc="-2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third</a:t>
            </a:r>
            <a:r>
              <a:rPr b="0" spc="-40" dirty="0">
                <a:latin typeface="+mj-lt"/>
                <a:cs typeface="Tahoma"/>
              </a:rPr>
              <a:t> remaining </a:t>
            </a:r>
            <a:r>
              <a:rPr b="0" spc="-45" dirty="0">
                <a:latin typeface="+mj-lt"/>
                <a:cs typeface="Tahoma"/>
              </a:rPr>
              <a:t>person</a:t>
            </a:r>
            <a:r>
              <a:rPr b="0" spc="-40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until</a:t>
            </a:r>
            <a:r>
              <a:rPr b="0" spc="-35" dirty="0">
                <a:latin typeface="+mj-lt"/>
                <a:cs typeface="Tahoma"/>
              </a:rPr>
              <a:t> </a:t>
            </a:r>
            <a:r>
              <a:rPr b="0" spc="-25" dirty="0">
                <a:latin typeface="+mj-lt"/>
                <a:cs typeface="Tahoma"/>
              </a:rPr>
              <a:t>no </a:t>
            </a:r>
            <a:r>
              <a:rPr b="0" spc="-45" dirty="0">
                <a:latin typeface="+mj-lt"/>
                <a:cs typeface="Tahoma"/>
              </a:rPr>
              <a:t>one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65" dirty="0">
                <a:latin typeface="+mj-lt"/>
                <a:cs typeface="Tahoma"/>
              </a:rPr>
              <a:t>was</a:t>
            </a:r>
            <a:r>
              <a:rPr b="0" spc="-2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left.</a:t>
            </a:r>
            <a:r>
              <a:rPr b="0" spc="85" dirty="0">
                <a:latin typeface="+mj-lt"/>
                <a:cs typeface="Tahoma"/>
              </a:rPr>
              <a:t> </a:t>
            </a:r>
            <a:r>
              <a:rPr b="0" dirty="0">
                <a:latin typeface="+mj-lt"/>
                <a:cs typeface="Tahoma"/>
              </a:rPr>
              <a:t>But</a:t>
            </a:r>
            <a:r>
              <a:rPr b="0" spc="-25" dirty="0">
                <a:latin typeface="+mj-lt"/>
                <a:cs typeface="Tahoma"/>
              </a:rPr>
              <a:t> </a:t>
            </a:r>
            <a:r>
              <a:rPr b="0" spc="-45" dirty="0">
                <a:latin typeface="+mj-lt"/>
                <a:cs typeface="Tahoma"/>
              </a:rPr>
              <a:t>Josephus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35" dirty="0">
                <a:latin typeface="+mj-lt"/>
                <a:cs typeface="Tahoma"/>
              </a:rPr>
              <a:t>and</a:t>
            </a:r>
            <a:r>
              <a:rPr b="0" spc="-20" dirty="0">
                <a:latin typeface="+mj-lt"/>
                <a:cs typeface="Tahoma"/>
              </a:rPr>
              <a:t> </a:t>
            </a:r>
            <a:r>
              <a:rPr b="0" spc="-35" dirty="0">
                <a:latin typeface="+mj-lt"/>
                <a:cs typeface="Tahoma"/>
              </a:rPr>
              <a:t>another</a:t>
            </a:r>
            <a:r>
              <a:rPr b="0" spc="-25" dirty="0">
                <a:latin typeface="+mj-lt"/>
                <a:cs typeface="Tahoma"/>
              </a:rPr>
              <a:t> </a:t>
            </a:r>
            <a:r>
              <a:rPr b="0" spc="-45" dirty="0">
                <a:latin typeface="+mj-lt"/>
                <a:cs typeface="Tahoma"/>
              </a:rPr>
              <a:t>person</a:t>
            </a:r>
            <a:r>
              <a:rPr b="0" spc="-25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survived.</a:t>
            </a: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b="0" spc="-10" dirty="0">
              <a:latin typeface="+mj-lt"/>
              <a:cs typeface="Tahoma"/>
            </a:endParaRPr>
          </a:p>
          <a:p>
            <a:pPr marL="289560">
              <a:lnSpc>
                <a:spcPct val="100000"/>
              </a:lnSpc>
            </a:pPr>
            <a:r>
              <a:rPr b="0" dirty="0">
                <a:solidFill>
                  <a:srgbClr val="FF0000"/>
                </a:solidFill>
                <a:latin typeface="+mj-lt"/>
                <a:cs typeface="Tahoma"/>
              </a:rPr>
              <a:t>He</a:t>
            </a:r>
            <a:r>
              <a:rPr b="0" spc="-4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b="0" spc="-65" dirty="0">
                <a:solidFill>
                  <a:srgbClr val="FF0000"/>
                </a:solidFill>
                <a:latin typeface="+mj-lt"/>
                <a:cs typeface="Tahoma"/>
              </a:rPr>
              <a:t>was</a:t>
            </a:r>
            <a:r>
              <a:rPr b="0" spc="-25" dirty="0">
                <a:solidFill>
                  <a:srgbClr val="FF0000"/>
                </a:solidFill>
                <a:latin typeface="+mj-lt"/>
                <a:cs typeface="Tahoma"/>
              </a:rPr>
              <a:t> </a:t>
            </a:r>
            <a:r>
              <a:rPr b="0" spc="-10" dirty="0">
                <a:solidFill>
                  <a:srgbClr val="FF0000"/>
                </a:solidFill>
                <a:latin typeface="+mj-lt"/>
                <a:cs typeface="Tahoma"/>
              </a:rPr>
              <a:t>lucky!</a:t>
            </a:r>
          </a:p>
          <a:p>
            <a:pPr marL="289560">
              <a:lnSpc>
                <a:spcPct val="100000"/>
              </a:lnSpc>
              <a:spcBef>
                <a:spcPts val="755"/>
              </a:spcBef>
            </a:pPr>
            <a:r>
              <a:rPr b="0" dirty="0">
                <a:latin typeface="+mj-lt"/>
                <a:cs typeface="Tahoma"/>
              </a:rPr>
              <a:t>No,</a:t>
            </a:r>
            <a:r>
              <a:rPr b="0" spc="-35" dirty="0">
                <a:latin typeface="+mj-lt"/>
                <a:cs typeface="Tahoma"/>
              </a:rPr>
              <a:t> he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50" dirty="0">
                <a:latin typeface="+mj-lt"/>
                <a:cs typeface="Tahoma"/>
              </a:rPr>
              <a:t>knew</a:t>
            </a:r>
            <a:r>
              <a:rPr b="0" spc="-35" dirty="0">
                <a:latin typeface="+mj-lt"/>
                <a:cs typeface="Tahoma"/>
              </a:rPr>
              <a:t> </a:t>
            </a:r>
            <a:r>
              <a:rPr b="0" spc="-25" dirty="0">
                <a:latin typeface="+mj-lt"/>
                <a:cs typeface="Tahoma"/>
              </a:rPr>
              <a:t>Discrete</a:t>
            </a:r>
            <a:r>
              <a:rPr b="0" spc="-30" dirty="0">
                <a:latin typeface="+mj-lt"/>
                <a:cs typeface="Tahoma"/>
              </a:rPr>
              <a:t> </a:t>
            </a:r>
            <a:r>
              <a:rPr b="0" spc="-10" dirty="0">
                <a:latin typeface="+mj-lt"/>
                <a:cs typeface="Tahoma"/>
              </a:rPr>
              <a:t>Mathematics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E09E8F36-4462-B921-C6F6-235122CAF37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Recurrences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3011170" cy="1214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dirty="0">
                <a:latin typeface="+mj-lt"/>
                <a:cs typeface="Arial"/>
              </a:rPr>
              <a:t>The</a:t>
            </a:r>
            <a:r>
              <a:rPr sz="1100" b="1" spc="60" dirty="0">
                <a:latin typeface="+mj-lt"/>
                <a:cs typeface="Arial"/>
              </a:rPr>
              <a:t> </a:t>
            </a:r>
            <a:r>
              <a:rPr sz="1100" b="1" spc="-80" dirty="0">
                <a:latin typeface="+mj-lt"/>
                <a:cs typeface="Arial"/>
              </a:rPr>
              <a:t>Josephus</a:t>
            </a:r>
            <a:r>
              <a:rPr sz="1100" b="1" spc="60" dirty="0">
                <a:latin typeface="+mj-lt"/>
                <a:cs typeface="Arial"/>
              </a:rPr>
              <a:t> </a:t>
            </a:r>
            <a:r>
              <a:rPr sz="1100" b="1" spc="-25" dirty="0">
                <a:latin typeface="+mj-lt"/>
                <a:cs typeface="Arial"/>
              </a:rPr>
              <a:t>Problem</a:t>
            </a:r>
            <a:r>
              <a:rPr sz="1100" b="1" spc="70" dirty="0">
                <a:latin typeface="+mj-lt"/>
                <a:cs typeface="Arial"/>
              </a:rPr>
              <a:t> </a:t>
            </a:r>
            <a:r>
              <a:rPr sz="1100" b="1" dirty="0">
                <a:latin typeface="+mj-lt"/>
                <a:cs typeface="Arial"/>
              </a:rPr>
              <a:t>(a</a:t>
            </a:r>
            <a:r>
              <a:rPr sz="1100" b="1" spc="60" dirty="0">
                <a:latin typeface="+mj-lt"/>
                <a:cs typeface="Arial"/>
              </a:rPr>
              <a:t> </a:t>
            </a:r>
            <a:r>
              <a:rPr sz="1100" b="1" spc="-10" dirty="0">
                <a:latin typeface="+mj-lt"/>
                <a:cs typeface="Arial"/>
              </a:rPr>
              <a:t>variant)</a:t>
            </a:r>
            <a:endParaRPr sz="11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10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latin typeface="+mj-lt"/>
                <a:cs typeface="Tahoma"/>
              </a:rPr>
              <a:t>10</a:t>
            </a:r>
            <a:r>
              <a:rPr sz="1100" spc="-30" dirty="0">
                <a:latin typeface="+mj-lt"/>
                <a:cs typeface="Tahoma"/>
              </a:rPr>
              <a:t> People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numbered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1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10,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i="1" dirty="0">
                <a:latin typeface="+mj-lt"/>
                <a:cs typeface="Arial"/>
              </a:rPr>
              <a:t>n</a:t>
            </a:r>
            <a:r>
              <a:rPr sz="1100" i="1" spc="-20" dirty="0">
                <a:latin typeface="+mj-lt"/>
                <a:cs typeface="Arial"/>
              </a:rPr>
              <a:t> </a:t>
            </a:r>
            <a:r>
              <a:rPr sz="1100" dirty="0">
                <a:latin typeface="+mj-lt"/>
                <a:cs typeface="Tahoma"/>
              </a:rPr>
              <a:t>=</a:t>
            </a:r>
            <a:r>
              <a:rPr sz="1100" spc="-8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10</a:t>
            </a:r>
            <a:endParaRPr sz="1100" dirty="0">
              <a:latin typeface="+mj-lt"/>
              <a:cs typeface="Tahoma"/>
            </a:endParaRPr>
          </a:p>
          <a:p>
            <a:pPr marL="12700" marR="5080">
              <a:lnSpc>
                <a:spcPct val="178100"/>
              </a:lnSpc>
            </a:pPr>
            <a:r>
              <a:rPr sz="1100" spc="-25" dirty="0">
                <a:latin typeface="+mj-lt"/>
                <a:cs typeface="Tahoma"/>
              </a:rPr>
              <a:t>Every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other</a:t>
            </a:r>
            <a:r>
              <a:rPr sz="1100" spc="-45" dirty="0">
                <a:latin typeface="+mj-lt"/>
                <a:cs typeface="Tahoma"/>
              </a:rPr>
              <a:t> person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killed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starting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with</a:t>
            </a:r>
            <a:r>
              <a:rPr sz="1100" spc="-45" dirty="0">
                <a:latin typeface="+mj-lt"/>
                <a:cs typeface="Tahoma"/>
              </a:rPr>
              <a:t> number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2. </a:t>
            </a:r>
            <a:r>
              <a:rPr sz="1100" dirty="0">
                <a:latin typeface="+mj-lt"/>
                <a:cs typeface="Tahoma"/>
              </a:rPr>
              <a:t>Which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person</a:t>
            </a:r>
            <a:r>
              <a:rPr sz="1100" spc="-40" dirty="0">
                <a:latin typeface="+mj-lt"/>
                <a:cs typeface="Tahoma"/>
              </a:rPr>
              <a:t> survives?</a:t>
            </a:r>
            <a:r>
              <a:rPr sz="1100" spc="5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What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is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i="1" spc="-10" dirty="0">
                <a:latin typeface="+mj-lt"/>
                <a:cs typeface="Arial"/>
              </a:rPr>
              <a:t>J</a:t>
            </a:r>
            <a:r>
              <a:rPr sz="1100" spc="-10" dirty="0">
                <a:latin typeface="+mj-lt"/>
                <a:cs typeface="Tahoma"/>
              </a:rPr>
              <a:t>(10)?</a:t>
            </a:r>
            <a:endParaRPr sz="1100" dirty="0">
              <a:latin typeface="+mj-lt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370E827B-81B0-B463-57AD-63526C8553C2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A41DD685-2975-205D-B6F5-030C0DF9ED16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49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6E382669-C338-3270-DF43-E16C6AC84ECC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Reading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260" y="557473"/>
            <a:ext cx="3091613" cy="22537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35640" y="2927378"/>
            <a:ext cx="809625" cy="122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00" dirty="0">
                <a:solidFill>
                  <a:srgbClr val="FF0000"/>
                </a:solidFill>
                <a:latin typeface="Georgia"/>
                <a:cs typeface="Georgia"/>
              </a:rPr>
              <a:t>source:</a:t>
            </a:r>
            <a:r>
              <a:rPr sz="600" spc="13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600" dirty="0">
                <a:solidFill>
                  <a:srgbClr val="FF0000"/>
                </a:solidFill>
                <a:latin typeface="Georgia"/>
                <a:cs typeface="Georgia"/>
              </a:rPr>
              <a:t>Google</a:t>
            </a:r>
            <a:r>
              <a:rPr sz="600" spc="6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600" spc="-10" dirty="0">
                <a:solidFill>
                  <a:srgbClr val="FF0000"/>
                </a:solidFill>
                <a:latin typeface="Georgia"/>
                <a:cs typeface="Georgia"/>
              </a:rPr>
              <a:t>images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E2CA53EF-25BA-36D9-DFF3-A6D3C734A3F1}"/>
              </a:ext>
            </a:extLst>
          </p:cNvPr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C95C740B-03F1-5BEE-7937-D314DDC224EB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7D8AF4D-C860-2E77-F230-1D82E5480080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698EA17-62FD-4066-CB41-626FA18BD592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87932F2C-732A-DCB5-1B5F-FF1908E25754}"/>
              </a:ext>
            </a:extLst>
          </p:cNvPr>
          <p:cNvSpPr txBox="1">
            <a:spLocks/>
          </p:cNvSpPr>
          <p:nvPr/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D4E658E-0155-6062-FE48-2AD281B7606C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6821350-B634-AB87-DBDA-24F4A0D4788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50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2D7BA0A8-A843-0251-3E93-E5353F60F35D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33479043-A2F4-2A70-650C-7103442BFBA9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31AD975F-9C49-D1DA-2178-D70EFC726D40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0EB6338C-C2FF-6DBE-1408-9BA9F4422EB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017E2CB4-ABCB-F54A-D9C2-88A6B17730B1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2E22F01-D65C-90D9-0469-C896F1D934C0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5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BEADEC6D-A86E-9656-3A96-DFFDA5883037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4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3FC2135A-E1D0-4514-8DEB-08ABFCB224F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3" y="631533"/>
            <a:ext cx="1805939" cy="215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AFBC0E85-8647-4421-CBAD-283480A727A3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24" y="631533"/>
            <a:ext cx="1805939" cy="2152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78390" y="1626727"/>
            <a:ext cx="510540" cy="184150"/>
          </a:xfrm>
          <a:prstGeom prst="rect">
            <a:avLst/>
          </a:prstGeom>
          <a:solidFill>
            <a:srgbClr val="FFFFFF"/>
          </a:solidFill>
          <a:ln w="3175">
            <a:solidFill>
              <a:srgbClr val="90ED9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45"/>
              </a:spcBef>
            </a:pPr>
            <a:r>
              <a:rPr sz="750" b="1" spc="-25" dirty="0">
                <a:solidFill>
                  <a:srgbClr val="00008A"/>
                </a:solidFill>
                <a:latin typeface="Georgia"/>
                <a:cs typeface="Georgia"/>
              </a:rPr>
              <a:t>J</a:t>
            </a:r>
            <a:r>
              <a:rPr sz="750" spc="-25" dirty="0">
                <a:solidFill>
                  <a:srgbClr val="00008A"/>
                </a:solidFill>
                <a:latin typeface="Tahoma"/>
                <a:cs typeface="Tahoma"/>
              </a:rPr>
              <a:t>(</a:t>
            </a:r>
            <a:r>
              <a:rPr sz="750" b="1" spc="-25" dirty="0">
                <a:solidFill>
                  <a:srgbClr val="00008A"/>
                </a:solidFill>
                <a:latin typeface="Georgia"/>
                <a:cs typeface="Georgia"/>
              </a:rPr>
              <a:t>10</a:t>
            </a:r>
            <a:r>
              <a:rPr sz="750" spc="-25" dirty="0">
                <a:solidFill>
                  <a:srgbClr val="00008A"/>
                </a:solidFill>
                <a:latin typeface="Tahoma"/>
                <a:cs typeface="Tahoma"/>
              </a:rPr>
              <a:t>)</a:t>
            </a:r>
            <a:r>
              <a:rPr sz="750" spc="-35" dirty="0">
                <a:solidFill>
                  <a:srgbClr val="00008A"/>
                </a:solidFill>
                <a:latin typeface="Tahoma"/>
                <a:cs typeface="Tahoma"/>
              </a:rPr>
              <a:t> </a:t>
            </a:r>
            <a:r>
              <a:rPr sz="750" dirty="0">
                <a:solidFill>
                  <a:srgbClr val="00008A"/>
                </a:solidFill>
                <a:latin typeface="Tahoma"/>
                <a:cs typeface="Tahoma"/>
              </a:rPr>
              <a:t>=</a:t>
            </a:r>
            <a:r>
              <a:rPr sz="750" spc="-40" dirty="0">
                <a:solidFill>
                  <a:srgbClr val="00008A"/>
                </a:solidFill>
                <a:latin typeface="Tahoma"/>
                <a:cs typeface="Tahoma"/>
              </a:rPr>
              <a:t> </a:t>
            </a:r>
            <a:r>
              <a:rPr sz="750" b="1" spc="-50" dirty="0">
                <a:solidFill>
                  <a:srgbClr val="00008A"/>
                </a:solidFill>
                <a:latin typeface="Georgia"/>
                <a:cs typeface="Georgia"/>
              </a:rPr>
              <a:t>5</a:t>
            </a:r>
            <a:endParaRPr sz="75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59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63C011D-33A2-02BB-643A-E38B8F7399E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0"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70" dirty="0"/>
              <a:t>succeed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10" dirty="0"/>
              <a:t>course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42239" y="104607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39" y="125610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239" y="146613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239" y="18482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05" y="408748"/>
            <a:ext cx="3001010" cy="1541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0" dirty="0">
                <a:solidFill>
                  <a:srgbClr val="FF0000"/>
                </a:solidFill>
                <a:latin typeface="+mj-lt"/>
                <a:cs typeface="Calibri"/>
              </a:rPr>
              <a:t>Discuss</a:t>
            </a:r>
            <a:endParaRPr sz="2450" dirty="0">
              <a:latin typeface="+mj-lt"/>
              <a:cs typeface="Calibri"/>
            </a:endParaRPr>
          </a:p>
          <a:p>
            <a:pPr marL="241300" marR="5080">
              <a:lnSpc>
                <a:spcPct val="125299"/>
              </a:lnSpc>
              <a:spcBef>
                <a:spcPts val="1005"/>
              </a:spcBef>
            </a:pPr>
            <a:r>
              <a:rPr sz="1100" spc="-30" dirty="0">
                <a:latin typeface="+mj-lt"/>
                <a:cs typeface="Tahoma"/>
              </a:rPr>
              <a:t>Discuss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lecture</a:t>
            </a:r>
            <a:r>
              <a:rPr sz="1100" spc="-25" dirty="0">
                <a:latin typeface="+mj-lt"/>
                <a:cs typeface="Tahoma"/>
              </a:rPr>
              <a:t> material </a:t>
            </a:r>
            <a:r>
              <a:rPr sz="1100" dirty="0">
                <a:latin typeface="+mj-lt"/>
                <a:cs typeface="Tahoma"/>
              </a:rPr>
              <a:t>with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your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peers </a:t>
            </a:r>
            <a:r>
              <a:rPr sz="1100" spc="-50" dirty="0">
                <a:latin typeface="+mj-lt"/>
                <a:cs typeface="Tahoma"/>
              </a:rPr>
              <a:t>Remember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65" dirty="0">
                <a:latin typeface="+mj-lt"/>
                <a:cs typeface="Tahoma"/>
              </a:rPr>
              <a:t>homeworks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are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free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to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discuss</a:t>
            </a:r>
            <a:endParaRPr sz="1100" dirty="0">
              <a:latin typeface="+mj-lt"/>
              <a:cs typeface="Tahoma"/>
            </a:endParaRPr>
          </a:p>
          <a:p>
            <a:pPr marL="241300" marR="5080">
              <a:lnSpc>
                <a:spcPct val="102600"/>
              </a:lnSpc>
              <a:spcBef>
                <a:spcPts val="295"/>
              </a:spcBef>
            </a:pPr>
            <a:r>
              <a:rPr sz="1100" spc="-30" dirty="0">
                <a:latin typeface="+mj-lt"/>
                <a:cs typeface="Tahoma"/>
              </a:rPr>
              <a:t>Discuss </a:t>
            </a:r>
            <a:r>
              <a:rPr sz="1100" spc="-60" dirty="0">
                <a:latin typeface="+mj-lt"/>
                <a:cs typeface="Tahoma"/>
              </a:rPr>
              <a:t>homework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problems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and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book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55" dirty="0">
                <a:latin typeface="+mj-lt"/>
                <a:cs typeface="Tahoma"/>
              </a:rPr>
              <a:t>exercises </a:t>
            </a:r>
            <a:r>
              <a:rPr sz="1100" dirty="0">
                <a:latin typeface="+mj-lt"/>
                <a:cs typeface="Tahoma"/>
              </a:rPr>
              <a:t>with</a:t>
            </a:r>
            <a:r>
              <a:rPr sz="1100" spc="-45" dirty="0">
                <a:latin typeface="+mj-lt"/>
                <a:cs typeface="Tahoma"/>
              </a:rPr>
              <a:t> your </a:t>
            </a:r>
            <a:r>
              <a:rPr sz="1100" spc="-10" dirty="0">
                <a:latin typeface="+mj-lt"/>
                <a:cs typeface="Tahoma"/>
              </a:rPr>
              <a:t>peers</a:t>
            </a:r>
            <a:endParaRPr sz="1100" dirty="0">
              <a:latin typeface="+mj-lt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+mj-lt"/>
                <a:cs typeface="Tahoma"/>
              </a:rPr>
              <a:t>Ask</a:t>
            </a:r>
            <a:r>
              <a:rPr sz="1100" spc="-40" dirty="0">
                <a:latin typeface="+mj-lt"/>
                <a:cs typeface="Tahoma"/>
              </a:rPr>
              <a:t> questions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during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35" dirty="0">
                <a:latin typeface="+mj-lt"/>
                <a:cs typeface="Tahoma"/>
              </a:rPr>
              <a:t>lectures and </a:t>
            </a:r>
            <a:r>
              <a:rPr sz="1100" spc="-30" dirty="0">
                <a:latin typeface="+mj-lt"/>
                <a:cs typeface="Tahoma"/>
              </a:rPr>
              <a:t>office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hours</a:t>
            </a:r>
            <a:endParaRPr sz="1100" dirty="0">
              <a:latin typeface="+mj-lt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630" y="1012545"/>
            <a:ext cx="1214027" cy="9357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70407" y="2887510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7707" y="2475273"/>
            <a:ext cx="371919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528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latin typeface="+mj-lt"/>
                <a:cs typeface="Arial"/>
              </a:rPr>
              <a:t>In</a:t>
            </a:r>
            <a:r>
              <a:rPr sz="1000" i="1" spc="-10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mathematics</a:t>
            </a:r>
            <a:r>
              <a:rPr sz="1000" i="1" dirty="0">
                <a:latin typeface="+mj-lt"/>
                <a:cs typeface="Arial"/>
              </a:rPr>
              <a:t> the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art of</a:t>
            </a:r>
            <a:r>
              <a:rPr sz="1000" i="1" spc="-10" dirty="0">
                <a:latin typeface="+mj-lt"/>
                <a:cs typeface="Arial"/>
              </a:rPr>
              <a:t> </a:t>
            </a:r>
            <a:r>
              <a:rPr sz="1000" i="1" spc="-40" dirty="0">
                <a:latin typeface="+mj-lt"/>
                <a:cs typeface="Arial"/>
              </a:rPr>
              <a:t>proposing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30" dirty="0">
                <a:latin typeface="+mj-lt"/>
                <a:cs typeface="Arial"/>
              </a:rPr>
              <a:t>question</a:t>
            </a:r>
            <a:r>
              <a:rPr sz="1000" i="1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must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be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20" dirty="0">
                <a:latin typeface="+mj-lt"/>
                <a:cs typeface="Arial"/>
              </a:rPr>
              <a:t>held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of higher</a:t>
            </a:r>
            <a:r>
              <a:rPr sz="1000" i="1" spc="-30" dirty="0">
                <a:latin typeface="+mj-lt"/>
                <a:cs typeface="Arial"/>
              </a:rPr>
              <a:t> </a:t>
            </a:r>
            <a:r>
              <a:rPr sz="1000" i="1" spc="-35" dirty="0">
                <a:latin typeface="+mj-lt"/>
                <a:cs typeface="Arial"/>
              </a:rPr>
              <a:t>value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than</a:t>
            </a:r>
            <a:r>
              <a:rPr sz="1000" i="1" spc="-25" dirty="0">
                <a:latin typeface="+mj-lt"/>
                <a:cs typeface="Arial"/>
              </a:rPr>
              <a:t> </a:t>
            </a:r>
            <a:r>
              <a:rPr sz="1000" i="1" spc="-30" dirty="0">
                <a:latin typeface="+mj-lt"/>
                <a:cs typeface="Arial"/>
              </a:rPr>
              <a:t>solving</a:t>
            </a:r>
            <a:r>
              <a:rPr sz="1000" i="1" spc="-25" dirty="0">
                <a:latin typeface="+mj-lt"/>
                <a:cs typeface="Arial"/>
              </a:rPr>
              <a:t> it.</a:t>
            </a:r>
            <a:endParaRPr sz="1000" dirty="0">
              <a:latin typeface="+mj-lt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000" spc="-45" dirty="0">
                <a:latin typeface="+mj-lt"/>
                <a:cs typeface="Tahoma"/>
              </a:rPr>
              <a:t>George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Cantor</a:t>
            </a:r>
            <a:endParaRPr sz="1000" dirty="0">
              <a:latin typeface="+mj-lt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2">
            <a:extLst>
              <a:ext uri="{FF2B5EF4-FFF2-40B4-BE49-F238E27FC236}">
                <a16:creationId xmlns:a16="http://schemas.microsoft.com/office/drawing/2014/main" id="{9F410A34-720E-6339-8322-5349342346FA}"/>
              </a:ext>
            </a:extLst>
          </p:cNvPr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146405E9-6C48-C95E-D25F-BCE0DCB426CF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9E5F28B-89BC-F417-D260-38ECB95D980B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FA568E3F-5BE1-D255-8EAF-36DEA0ECB47F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6">
            <a:extLst>
              <a:ext uri="{FF2B5EF4-FFF2-40B4-BE49-F238E27FC236}">
                <a16:creationId xmlns:a16="http://schemas.microsoft.com/office/drawing/2014/main" id="{234BED11-720B-CE5A-BA06-5D1558459F40}"/>
              </a:ext>
            </a:extLst>
          </p:cNvPr>
          <p:cNvSpPr txBox="1">
            <a:spLocks/>
          </p:cNvSpPr>
          <p:nvPr/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78F65FD4-9F42-EB17-496B-6F789FFF3CAF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779A2CCE-9780-EB3B-FF5F-0B16A1E9A80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763" y="631530"/>
            <a:ext cx="1810460" cy="21488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60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66B8FFE-A322-34FB-AC80-1ADFEB79E6F2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Applications:</a:t>
            </a:r>
            <a:r>
              <a:rPr sz="1400" u="sng" spc="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Recurrences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6084" y="631520"/>
          <a:ext cx="710565" cy="2098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100" i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6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7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7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8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9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7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61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4220E87B-EE74-059B-99DA-00AFDC741B98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Recurrences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3551554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+mj-lt"/>
                <a:cs typeface="Tahoma"/>
              </a:rPr>
              <a:t>Josesphus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knew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Discrete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Mathematics,</a:t>
            </a:r>
            <a:r>
              <a:rPr sz="1100" spc="-1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Recurrence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(Week</a:t>
            </a:r>
            <a:r>
              <a:rPr sz="1100" spc="-2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8)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706" y="869020"/>
            <a:ext cx="1458595" cy="7931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(1)</a:t>
            </a:r>
            <a:r>
              <a:rPr sz="1100" spc="2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2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(2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2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2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2</a:t>
            </a:r>
            <a:r>
              <a:rPr sz="1100" i="1" spc="-20" dirty="0">
                <a:latin typeface="Arial"/>
                <a:cs typeface="Arial"/>
              </a:rPr>
              <a:t>J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270" dirty="0">
                <a:latin typeface="Cambria"/>
                <a:cs typeface="Cambria"/>
              </a:rPr>
              <a:t>−</a:t>
            </a:r>
            <a:r>
              <a:rPr sz="1100" i="1" spc="5" dirty="0">
                <a:latin typeface="Cambria"/>
                <a:cs typeface="Cambria"/>
              </a:rPr>
              <a:t> </a:t>
            </a:r>
            <a:r>
              <a:rPr sz="1100" spc="-25" dirty="0">
                <a:latin typeface="Tahoma"/>
                <a:cs typeface="Tahoma"/>
              </a:rPr>
              <a:t>1</a:t>
            </a:r>
            <a:r>
              <a:rPr sz="1100" i="1" spc="-25" dirty="0">
                <a:latin typeface="Meiryo UI"/>
                <a:cs typeface="Meiryo UI"/>
              </a:rPr>
              <a:t>,</a:t>
            </a:r>
            <a:endParaRPr sz="1100" dirty="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i="1" spc="-20" dirty="0">
                <a:latin typeface="Arial"/>
                <a:cs typeface="Arial"/>
              </a:rPr>
              <a:t>J</a:t>
            </a:r>
            <a:r>
              <a:rPr sz="1100" spc="-20" dirty="0">
                <a:latin typeface="Tahoma"/>
                <a:cs typeface="Tahoma"/>
              </a:rPr>
              <a:t>(2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1)</a:t>
            </a:r>
            <a:r>
              <a:rPr sz="1100" spc="3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2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2</a:t>
            </a:r>
            <a:r>
              <a:rPr sz="1100" i="1" spc="-20" dirty="0">
                <a:latin typeface="Arial"/>
                <a:cs typeface="Arial"/>
              </a:rPr>
              <a:t>J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1</a:t>
            </a:r>
            <a:r>
              <a:rPr sz="1100" i="1" spc="-25" dirty="0">
                <a:latin typeface="Meiryo UI"/>
                <a:cs typeface="Meiryo UI"/>
              </a:rPr>
              <a:t>,</a:t>
            </a:r>
            <a:endParaRPr sz="1100" dirty="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3979" y="1124798"/>
            <a:ext cx="793750" cy="5372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25" dirty="0">
                <a:latin typeface="Arial"/>
                <a:cs typeface="Arial"/>
              </a:rPr>
              <a:t> </a:t>
            </a:r>
            <a:r>
              <a:rPr sz="1100" i="1" spc="270" dirty="0">
                <a:latin typeface="Cambria"/>
                <a:cs typeface="Cambria"/>
              </a:rPr>
              <a:t>≥</a:t>
            </a:r>
            <a:r>
              <a:rPr sz="1100" i="1" spc="20" dirty="0">
                <a:latin typeface="Cambria"/>
                <a:cs typeface="Cambri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  <a:p>
            <a:pPr marL="250825">
              <a:lnSpc>
                <a:spcPct val="100000"/>
              </a:lnSpc>
              <a:spcBef>
                <a:spcPts val="695"/>
              </a:spcBef>
            </a:pP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25" dirty="0">
                <a:latin typeface="Arial"/>
                <a:cs typeface="Arial"/>
              </a:rPr>
              <a:t> </a:t>
            </a:r>
            <a:r>
              <a:rPr sz="1100" i="1" spc="270" dirty="0">
                <a:latin typeface="Cambria"/>
                <a:cs typeface="Cambria"/>
              </a:rPr>
              <a:t>≥</a:t>
            </a:r>
            <a:r>
              <a:rPr sz="1100" i="1" spc="20" dirty="0">
                <a:latin typeface="Cambria"/>
                <a:cs typeface="Cambri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494" y="2092552"/>
            <a:ext cx="13163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(2</a:t>
            </a:r>
            <a:r>
              <a:rPr sz="1200" i="1" baseline="31250" dirty="0">
                <a:latin typeface="Arial"/>
                <a:cs typeface="Arial"/>
              </a:rPr>
              <a:t>m</a:t>
            </a:r>
            <a:r>
              <a:rPr sz="1200" i="1" spc="142" baseline="312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i="1" spc="-330" dirty="0">
                <a:latin typeface="Meiryo UI"/>
                <a:cs typeface="Meiryo UI"/>
              </a:rPr>
              <a:t>ℓ</a:t>
            </a:r>
            <a:r>
              <a:rPr sz="1100" spc="-330" dirty="0">
                <a:latin typeface="Tahoma"/>
                <a:cs typeface="Tahoma"/>
              </a:rPr>
              <a:t>)</a:t>
            </a:r>
            <a:r>
              <a:rPr sz="1100" spc="3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295" dirty="0">
                <a:latin typeface="Tahoma"/>
                <a:cs typeface="Tahoma"/>
              </a:rPr>
              <a:t> </a:t>
            </a:r>
            <a:r>
              <a:rPr sz="1100" spc="-355" dirty="0">
                <a:latin typeface="Tahoma"/>
                <a:cs typeface="Tahoma"/>
              </a:rPr>
              <a:t>2</a:t>
            </a:r>
            <a:r>
              <a:rPr sz="1100" i="1" spc="-355" dirty="0">
                <a:latin typeface="Meiryo UI"/>
                <a:cs typeface="Meiryo UI"/>
              </a:rPr>
              <a:t>ℓ</a:t>
            </a:r>
            <a:r>
              <a:rPr sz="1100" i="1" spc="-120" dirty="0">
                <a:latin typeface="Meiryo UI"/>
                <a:cs typeface="Meiryo UI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1</a:t>
            </a:r>
            <a:r>
              <a:rPr sz="1100" i="1" spc="-25" dirty="0">
                <a:latin typeface="Meiryo UI"/>
                <a:cs typeface="Meiryo UI"/>
              </a:rPr>
              <a:t>,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0643" y="2072676"/>
            <a:ext cx="1546860" cy="212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555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15"/>
              </a:lnSpc>
            </a:pP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i="1" spc="270" dirty="0">
                <a:latin typeface="Cambria"/>
                <a:cs typeface="Cambria"/>
              </a:rPr>
              <a:t>≥</a:t>
            </a:r>
            <a:r>
              <a:rPr sz="1100" i="1" spc="35" dirty="0">
                <a:latin typeface="Cambria"/>
                <a:cs typeface="Cambri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0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spc="270" dirty="0">
                <a:latin typeface="Cambria"/>
                <a:cs typeface="Cambria"/>
              </a:rPr>
              <a:t>≤</a:t>
            </a:r>
            <a:r>
              <a:rPr sz="1100" i="1" spc="35" dirty="0">
                <a:latin typeface="Cambria"/>
                <a:cs typeface="Cambria"/>
              </a:rPr>
              <a:t> </a:t>
            </a:r>
            <a:r>
              <a:rPr sz="1100" i="1" spc="-650" dirty="0">
                <a:latin typeface="Meiryo UI"/>
                <a:cs typeface="Meiryo UI"/>
              </a:rPr>
              <a:t>ℓ</a:t>
            </a:r>
            <a:r>
              <a:rPr sz="1100" i="1" spc="-70" dirty="0">
                <a:latin typeface="Meiryo UI"/>
                <a:cs typeface="Meiryo UI"/>
              </a:rPr>
              <a:t> </a:t>
            </a:r>
            <a:r>
              <a:rPr sz="1100" i="1" spc="-50" dirty="0">
                <a:latin typeface="Meiryo UI"/>
                <a:cs typeface="Meiryo UI"/>
              </a:rPr>
              <a:t>&lt;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spc="-50" dirty="0"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2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62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4D605555-B370-4CBC-450F-F6EE1AF4D7CC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Graphs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610" y="1998362"/>
            <a:ext cx="1505519" cy="11864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98829" y="1921997"/>
            <a:ext cx="1811655" cy="1339215"/>
            <a:chOff x="2198829" y="1921997"/>
            <a:chExt cx="1811655" cy="1339215"/>
          </a:xfrm>
        </p:grpSpPr>
        <p:sp>
          <p:nvSpPr>
            <p:cNvPr id="5" name="object 5"/>
            <p:cNvSpPr/>
            <p:nvPr/>
          </p:nvSpPr>
          <p:spPr>
            <a:xfrm>
              <a:off x="2202291" y="1986118"/>
              <a:ext cx="1804670" cy="1203325"/>
            </a:xfrm>
            <a:custGeom>
              <a:avLst/>
              <a:gdLst/>
              <a:ahLst/>
              <a:cxnLst/>
              <a:rect l="l" t="t" r="r" b="b"/>
              <a:pathLst>
                <a:path w="1804670" h="1203325">
                  <a:moveTo>
                    <a:pt x="0" y="0"/>
                  </a:moveTo>
                  <a:lnTo>
                    <a:pt x="0" y="1203097"/>
                  </a:lnTo>
                  <a:lnTo>
                    <a:pt x="1804640" y="1203097"/>
                  </a:lnTo>
                  <a:lnTo>
                    <a:pt x="1804640" y="0"/>
                  </a:lnTo>
                  <a:lnTo>
                    <a:pt x="0" y="0"/>
                  </a:lnTo>
                  <a:close/>
                </a:path>
              </a:pathLst>
            </a:custGeom>
            <a:ln w="6923">
              <a:solidFill>
                <a:srgbClr val="006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9690" y="1921997"/>
              <a:ext cx="169841" cy="1302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9690" y="3130928"/>
              <a:ext cx="169841" cy="130266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09639" y="2109299"/>
          <a:ext cx="1582419" cy="947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6300"/>
                      </a:solidFill>
                      <a:prstDash val="solid"/>
                    </a:lnL>
                    <a:lnR w="9525">
                      <a:solidFill>
                        <a:srgbClr val="006300"/>
                      </a:solidFill>
                      <a:prstDash val="solid"/>
                    </a:lnR>
                    <a:lnT w="9525">
                      <a:solidFill>
                        <a:srgbClr val="006300"/>
                      </a:solidFill>
                      <a:prstDash val="solid"/>
                    </a:lnT>
                    <a:lnB w="9525">
                      <a:solidFill>
                        <a:srgbClr val="0063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709313" y="930508"/>
            <a:ext cx="1291590" cy="405130"/>
            <a:chOff x="709313" y="930508"/>
            <a:chExt cx="1291590" cy="4051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906" y="1192992"/>
              <a:ext cx="142096" cy="1420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452" y="1192992"/>
              <a:ext cx="142094" cy="1420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5083" y="936277"/>
              <a:ext cx="1280160" cy="335915"/>
            </a:xfrm>
            <a:custGeom>
              <a:avLst/>
              <a:gdLst/>
              <a:ahLst/>
              <a:cxnLst/>
              <a:rect l="l" t="t" r="r" b="b"/>
              <a:pathLst>
                <a:path w="1280160" h="335915">
                  <a:moveTo>
                    <a:pt x="242614" y="329496"/>
                  </a:moveTo>
                  <a:lnTo>
                    <a:pt x="242088" y="329482"/>
                  </a:lnTo>
                  <a:lnTo>
                    <a:pt x="238402" y="329387"/>
                  </a:lnTo>
                  <a:lnTo>
                    <a:pt x="228399" y="329128"/>
                  </a:lnTo>
                  <a:lnTo>
                    <a:pt x="208919" y="328624"/>
                  </a:lnTo>
                  <a:lnTo>
                    <a:pt x="140487" y="325669"/>
                  </a:lnTo>
                  <a:lnTo>
                    <a:pt x="101164" y="321853"/>
                  </a:lnTo>
                  <a:lnTo>
                    <a:pt x="38850" y="306155"/>
                  </a:lnTo>
                  <a:lnTo>
                    <a:pt x="8213" y="282066"/>
                  </a:lnTo>
                  <a:lnTo>
                    <a:pt x="0" y="257930"/>
                  </a:lnTo>
                  <a:lnTo>
                    <a:pt x="1648" y="247315"/>
                  </a:lnTo>
                  <a:lnTo>
                    <a:pt x="30646" y="212026"/>
                  </a:lnTo>
                  <a:lnTo>
                    <a:pt x="80598" y="193040"/>
                  </a:lnTo>
                  <a:lnTo>
                    <a:pt x="128855" y="186801"/>
                  </a:lnTo>
                  <a:lnTo>
                    <a:pt x="165055" y="182302"/>
                  </a:lnTo>
                  <a:lnTo>
                    <a:pt x="206384" y="177064"/>
                  </a:lnTo>
                  <a:lnTo>
                    <a:pt x="248452" y="171662"/>
                  </a:lnTo>
                  <a:lnTo>
                    <a:pt x="286868" y="166670"/>
                  </a:lnTo>
                  <a:lnTo>
                    <a:pt x="343497" y="159119"/>
                  </a:lnTo>
                  <a:lnTo>
                    <a:pt x="382727" y="153538"/>
                  </a:lnTo>
                  <a:lnTo>
                    <a:pt x="429814" y="138087"/>
                  </a:lnTo>
                  <a:lnTo>
                    <a:pt x="455002" y="83890"/>
                  </a:lnTo>
                  <a:lnTo>
                    <a:pt x="460453" y="61506"/>
                  </a:lnTo>
                  <a:lnTo>
                    <a:pt x="466766" y="42364"/>
                  </a:lnTo>
                  <a:lnTo>
                    <a:pt x="494344" y="16018"/>
                  </a:lnTo>
                  <a:lnTo>
                    <a:pt x="534614" y="8224"/>
                  </a:lnTo>
                  <a:lnTo>
                    <a:pt x="572590" y="3542"/>
                  </a:lnTo>
                  <a:lnTo>
                    <a:pt x="630253" y="232"/>
                  </a:lnTo>
                  <a:lnTo>
                    <a:pt x="656543" y="0"/>
                  </a:lnTo>
                  <a:lnTo>
                    <a:pt x="688248" y="342"/>
                  </a:lnTo>
                  <a:lnTo>
                    <a:pt x="765229" y="3621"/>
                  </a:lnTo>
                  <a:lnTo>
                    <a:pt x="834001" y="13469"/>
                  </a:lnTo>
                  <a:lnTo>
                    <a:pt x="868910" y="32073"/>
                  </a:lnTo>
                  <a:lnTo>
                    <a:pt x="881822" y="75683"/>
                  </a:lnTo>
                  <a:lnTo>
                    <a:pt x="881986" y="85333"/>
                  </a:lnTo>
                  <a:lnTo>
                    <a:pt x="882150" y="94449"/>
                  </a:lnTo>
                  <a:lnTo>
                    <a:pt x="898348" y="133295"/>
                  </a:lnTo>
                  <a:lnTo>
                    <a:pt x="935526" y="143957"/>
                  </a:lnTo>
                  <a:lnTo>
                    <a:pt x="993274" y="145657"/>
                  </a:lnTo>
                  <a:lnTo>
                    <a:pt x="1017588" y="146013"/>
                  </a:lnTo>
                  <a:lnTo>
                    <a:pt x="1041041" y="146533"/>
                  </a:lnTo>
                  <a:lnTo>
                    <a:pt x="1080979" y="148451"/>
                  </a:lnTo>
                  <a:lnTo>
                    <a:pt x="1134346" y="153046"/>
                  </a:lnTo>
                  <a:lnTo>
                    <a:pt x="1152818" y="154742"/>
                  </a:lnTo>
                  <a:lnTo>
                    <a:pt x="1208785" y="158236"/>
                  </a:lnTo>
                  <a:lnTo>
                    <a:pt x="1254641" y="158788"/>
                  </a:lnTo>
                  <a:lnTo>
                    <a:pt x="1269528" y="158788"/>
                  </a:lnTo>
                  <a:lnTo>
                    <a:pt x="1274778" y="158788"/>
                  </a:lnTo>
                  <a:lnTo>
                    <a:pt x="1280029" y="195560"/>
                  </a:lnTo>
                  <a:lnTo>
                    <a:pt x="1280029" y="202988"/>
                  </a:lnTo>
                  <a:lnTo>
                    <a:pt x="1280029" y="209676"/>
                  </a:lnTo>
                  <a:lnTo>
                    <a:pt x="1280029" y="215873"/>
                  </a:lnTo>
                  <a:lnTo>
                    <a:pt x="1280029" y="221824"/>
                  </a:lnTo>
                  <a:lnTo>
                    <a:pt x="1280029" y="229700"/>
                  </a:lnTo>
                  <a:lnTo>
                    <a:pt x="1280029" y="237582"/>
                  </a:lnTo>
                  <a:lnTo>
                    <a:pt x="1279590" y="246773"/>
                  </a:lnTo>
                  <a:lnTo>
                    <a:pt x="1279196" y="253879"/>
                  </a:lnTo>
                  <a:lnTo>
                    <a:pt x="1278718" y="261273"/>
                  </a:lnTo>
                  <a:lnTo>
                    <a:pt x="1278239" y="268749"/>
                  </a:lnTo>
                  <a:lnTo>
                    <a:pt x="1277842" y="276101"/>
                  </a:lnTo>
                  <a:lnTo>
                    <a:pt x="1277403" y="285725"/>
                  </a:lnTo>
                  <a:lnTo>
                    <a:pt x="1277403" y="294478"/>
                  </a:lnTo>
                  <a:lnTo>
                    <a:pt x="1277403" y="300173"/>
                  </a:lnTo>
                  <a:lnTo>
                    <a:pt x="1277403" y="305862"/>
                  </a:lnTo>
                  <a:lnTo>
                    <a:pt x="1277403" y="308488"/>
                  </a:lnTo>
                  <a:lnTo>
                    <a:pt x="1276965" y="311551"/>
                  </a:lnTo>
                  <a:lnTo>
                    <a:pt x="1276526" y="314615"/>
                  </a:lnTo>
                  <a:lnTo>
                    <a:pt x="1275649" y="318117"/>
                  </a:lnTo>
                  <a:lnTo>
                    <a:pt x="1266896" y="318117"/>
                  </a:lnTo>
                  <a:lnTo>
                    <a:pt x="1258991" y="317543"/>
                  </a:lnTo>
                  <a:lnTo>
                    <a:pt x="1248951" y="316148"/>
                  </a:lnTo>
                  <a:lnTo>
                    <a:pt x="1237597" y="314425"/>
                  </a:lnTo>
                  <a:lnTo>
                    <a:pt x="1225752" y="312867"/>
                  </a:lnTo>
                  <a:lnTo>
                    <a:pt x="1214020" y="311868"/>
                  </a:lnTo>
                  <a:lnTo>
                    <a:pt x="1202146" y="311455"/>
                  </a:lnTo>
                  <a:lnTo>
                    <a:pt x="1189662" y="311554"/>
                  </a:lnTo>
                  <a:lnTo>
                    <a:pt x="1146447" y="314079"/>
                  </a:lnTo>
                  <a:lnTo>
                    <a:pt x="1110856" y="317362"/>
                  </a:lnTo>
                  <a:lnTo>
                    <a:pt x="1110914" y="317725"/>
                  </a:lnTo>
                  <a:lnTo>
                    <a:pt x="1110943" y="317904"/>
                  </a:lnTo>
                  <a:lnTo>
                    <a:pt x="1110972" y="318083"/>
                  </a:lnTo>
                </a:path>
                <a:path w="1280160" h="335915">
                  <a:moveTo>
                    <a:pt x="981611" y="335652"/>
                  </a:moveTo>
                  <a:lnTo>
                    <a:pt x="373146" y="326911"/>
                  </a:lnTo>
                </a:path>
                <a:path w="1280160" h="335915">
                  <a:moveTo>
                    <a:pt x="435524" y="132599"/>
                  </a:moveTo>
                  <a:lnTo>
                    <a:pt x="898698" y="133522"/>
                  </a:lnTo>
                </a:path>
                <a:path w="1280160" h="335915">
                  <a:moveTo>
                    <a:pt x="661863" y="13"/>
                  </a:moveTo>
                  <a:lnTo>
                    <a:pt x="662803" y="133055"/>
                  </a:lnTo>
                </a:path>
              </a:pathLst>
            </a:custGeom>
            <a:ln w="11539">
              <a:solidFill>
                <a:srgbClr val="006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550704" y="578185"/>
            <a:ext cx="1108075" cy="1108075"/>
          </a:xfrm>
          <a:custGeom>
            <a:avLst/>
            <a:gdLst/>
            <a:ahLst/>
            <a:cxnLst/>
            <a:rect l="l" t="t" r="r" b="b"/>
            <a:pathLst>
              <a:path w="1108075" h="1108075">
                <a:moveTo>
                  <a:pt x="553906" y="0"/>
                </a:moveTo>
                <a:lnTo>
                  <a:pt x="184635" y="369271"/>
                </a:lnTo>
                <a:lnTo>
                  <a:pt x="184635" y="738542"/>
                </a:lnTo>
                <a:lnTo>
                  <a:pt x="184635" y="1107813"/>
                </a:lnTo>
                <a:lnTo>
                  <a:pt x="923178" y="1107813"/>
                </a:lnTo>
                <a:lnTo>
                  <a:pt x="923178" y="369271"/>
                </a:lnTo>
                <a:lnTo>
                  <a:pt x="553906" y="0"/>
                </a:lnTo>
                <a:close/>
              </a:path>
              <a:path w="1108075" h="1108075">
                <a:moveTo>
                  <a:pt x="184635" y="369271"/>
                </a:moveTo>
                <a:lnTo>
                  <a:pt x="923178" y="369271"/>
                </a:lnTo>
              </a:path>
              <a:path w="1108075" h="1108075">
                <a:moveTo>
                  <a:pt x="923178" y="1107813"/>
                </a:moveTo>
                <a:lnTo>
                  <a:pt x="738542" y="923178"/>
                </a:lnTo>
                <a:lnTo>
                  <a:pt x="1107813" y="923178"/>
                </a:lnTo>
                <a:lnTo>
                  <a:pt x="923178" y="1107813"/>
                </a:lnTo>
              </a:path>
              <a:path w="1108075" h="1108075">
                <a:moveTo>
                  <a:pt x="184635" y="1107813"/>
                </a:moveTo>
                <a:lnTo>
                  <a:pt x="0" y="923178"/>
                </a:lnTo>
                <a:lnTo>
                  <a:pt x="369271" y="923178"/>
                </a:lnTo>
                <a:lnTo>
                  <a:pt x="184635" y="1107813"/>
                </a:lnTo>
              </a:path>
            </a:pathLst>
          </a:custGeom>
          <a:ln w="11539">
            <a:solidFill>
              <a:srgbClr val="006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681" y="1752049"/>
            <a:ext cx="3185795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Tour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the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10" dirty="0">
                <a:solidFill>
                  <a:srgbClr val="FF0000"/>
                </a:solidFill>
                <a:latin typeface="Georgia"/>
                <a:cs typeface="Georgia"/>
              </a:rPr>
              <a:t>building/place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10" dirty="0">
                <a:solidFill>
                  <a:srgbClr val="FF0000"/>
                </a:solidFill>
                <a:latin typeface="Georgia"/>
                <a:cs typeface="Georgia"/>
              </a:rPr>
              <a:t>passing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10" dirty="0">
                <a:solidFill>
                  <a:srgbClr val="FF0000"/>
                </a:solidFill>
                <a:latin typeface="Georgia"/>
                <a:cs typeface="Georgia"/>
              </a:rPr>
              <a:t>each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10" dirty="0">
                <a:solidFill>
                  <a:srgbClr val="FF0000"/>
                </a:solidFill>
                <a:latin typeface="Georgia"/>
                <a:cs typeface="Georgia"/>
              </a:rPr>
              <a:t>door/building</a:t>
            </a:r>
            <a:r>
              <a:rPr sz="750" b="1" spc="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exactly</a:t>
            </a:r>
            <a:r>
              <a:rPr sz="750" b="1" spc="7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20" dirty="0">
                <a:solidFill>
                  <a:srgbClr val="FF0000"/>
                </a:solidFill>
                <a:latin typeface="Georgia"/>
                <a:cs typeface="Georgia"/>
              </a:rPr>
              <a:t>once</a:t>
            </a:r>
            <a:endParaRPr sz="7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0681" y="384632"/>
            <a:ext cx="2549525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Draw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the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picture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without</a:t>
            </a:r>
            <a:r>
              <a:rPr sz="750" b="1" spc="3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lifting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pencil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dirty="0">
                <a:solidFill>
                  <a:srgbClr val="FF0000"/>
                </a:solidFill>
                <a:latin typeface="Georgia"/>
                <a:cs typeface="Georgia"/>
              </a:rPr>
              <a:t>or</a:t>
            </a:r>
            <a:r>
              <a:rPr sz="7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750" b="1" spc="-10" dirty="0">
                <a:solidFill>
                  <a:srgbClr val="FF0000"/>
                </a:solidFill>
                <a:latin typeface="Georgia"/>
                <a:cs typeface="Georgia"/>
              </a:rPr>
              <a:t>retracing</a:t>
            </a:r>
            <a:endParaRPr sz="75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7" name="object 1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5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5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63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174628FB-210C-C9A6-936C-0266FCD1B47B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Graphs</a:t>
            </a:r>
            <a:r>
              <a:rPr dirty="0"/>
              <a:t>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9422" y="466953"/>
            <a:ext cx="3749675" cy="1828800"/>
            <a:chOff x="429422" y="466953"/>
            <a:chExt cx="3749675" cy="1828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422" y="466953"/>
              <a:ext cx="3749139" cy="1828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3913" y="1348390"/>
              <a:ext cx="659497" cy="3172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154" y="1590673"/>
              <a:ext cx="501923" cy="290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7588" y="1013351"/>
              <a:ext cx="681492" cy="346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8910" y="1724447"/>
              <a:ext cx="741111" cy="35804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290245" y="273016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94020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31502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305" y="2386683"/>
            <a:ext cx="371538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5299"/>
              </a:lnSpc>
              <a:spcBef>
                <a:spcPts val="100"/>
              </a:spcBef>
            </a:pP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Ferryman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wants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transport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all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3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objects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other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side,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but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Boat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carry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one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object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ferryman</a:t>
            </a:r>
            <a:endParaRPr sz="1100" dirty="0">
              <a:latin typeface="Tahoma"/>
              <a:cs typeface="Tahoma"/>
            </a:endParaRPr>
          </a:p>
          <a:p>
            <a:pPr marL="289560" marR="1360170">
              <a:lnSpc>
                <a:spcPct val="125299"/>
              </a:lnSpc>
            </a:pP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Wolf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cannot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alone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goat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Goat</a:t>
            </a:r>
            <a:r>
              <a:rPr sz="1100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cannot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alone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 cabbage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64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665A6BF-B6F3-84A2-2D87-5B7B3A199F42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80" dirty="0"/>
              <a:t> </a:t>
            </a:r>
            <a:r>
              <a:rPr spc="-10" dirty="0"/>
              <a:t>Graphs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23669"/>
            <a:ext cx="3181985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salesman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wants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visit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cities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minimum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cost </a:t>
            </a:r>
            <a:r>
              <a:rPr sz="1100" spc="-10" dirty="0">
                <a:latin typeface="Tahoma"/>
                <a:cs typeface="Tahoma"/>
              </a:rPr>
              <a:t>Optimize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tool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path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manufacturing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equipment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7671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209" y="1164400"/>
            <a:ext cx="1952244" cy="9587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5038" y="1682422"/>
            <a:ext cx="497179" cy="419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9793" y="1157301"/>
            <a:ext cx="1483462" cy="9658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91870" y="2038811"/>
            <a:ext cx="57531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dirty="0">
                <a:solidFill>
                  <a:srgbClr val="FF0000"/>
                </a:solidFill>
                <a:latin typeface="Georgia"/>
                <a:cs typeface="Georgia"/>
              </a:rPr>
              <a:t>credit:</a:t>
            </a:r>
            <a:r>
              <a:rPr sz="550" spc="12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550" spc="-10" dirty="0">
                <a:solidFill>
                  <a:srgbClr val="FF0000"/>
                </a:solidFill>
                <a:latin typeface="Georgia"/>
                <a:cs typeface="Georgia"/>
              </a:rPr>
              <a:t>study.com</a:t>
            </a:r>
            <a:endParaRPr sz="55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5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5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65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5D22FF5-927C-812D-FAA5-89DC1AC0815A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75" dirty="0"/>
              <a:t> </a:t>
            </a:r>
            <a:r>
              <a:rPr dirty="0"/>
              <a:t>Private</a:t>
            </a:r>
            <a:r>
              <a:rPr spc="-50" dirty="0"/>
              <a:t> </a:t>
            </a:r>
            <a:r>
              <a:rPr dirty="0"/>
              <a:t>Key</a:t>
            </a:r>
            <a:r>
              <a:rPr spc="-50" dirty="0"/>
              <a:t> </a:t>
            </a:r>
            <a:r>
              <a:rPr spc="-10" dirty="0"/>
              <a:t>Cryptography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29487"/>
            <a:ext cx="2589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FF00"/>
                </a:solidFill>
                <a:latin typeface="Tahoma"/>
                <a:cs typeface="Tahoma"/>
              </a:rPr>
              <a:t>Alice</a:t>
            </a:r>
            <a:r>
              <a:rPr sz="1100" spc="-3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sends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message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Bob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C008C"/>
                </a:solidFill>
                <a:latin typeface="Tahoma"/>
                <a:cs typeface="Tahoma"/>
              </a:rPr>
              <a:t>Eve</a:t>
            </a:r>
            <a:r>
              <a:rPr sz="1100" spc="-20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eavesdrops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1406" y="877899"/>
            <a:ext cx="227965" cy="227965"/>
            <a:chOff x="1541406" y="877899"/>
            <a:chExt cx="227965" cy="227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63" y="915359"/>
              <a:ext cx="152718" cy="1527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3628" y="880121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899" y="915359"/>
            <a:ext cx="152718" cy="15271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87597" y="977868"/>
            <a:ext cx="1001394" cy="571500"/>
            <a:chOff x="1787597" y="977868"/>
            <a:chExt cx="1001394" cy="571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9351" y="1321557"/>
              <a:ext cx="294327" cy="2273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87597" y="991722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89">
                  <a:moveTo>
                    <a:pt x="0" y="0"/>
                  </a:moveTo>
                  <a:lnTo>
                    <a:pt x="999293" y="0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1381" y="979897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30">
                  <a:moveTo>
                    <a:pt x="0" y="0"/>
                  </a:moveTo>
                  <a:lnTo>
                    <a:pt x="0" y="23649"/>
                  </a:lnTo>
                  <a:lnTo>
                    <a:pt x="35509" y="11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7244" y="979897"/>
              <a:ext cx="499745" cy="336550"/>
            </a:xfrm>
            <a:custGeom>
              <a:avLst/>
              <a:gdLst/>
              <a:ahLst/>
              <a:cxnLst/>
              <a:rect l="l" t="t" r="r" b="b"/>
              <a:pathLst>
                <a:path w="499744" h="336550">
                  <a:moveTo>
                    <a:pt x="499646" y="11824"/>
                  </a:moveTo>
                  <a:lnTo>
                    <a:pt x="464137" y="0"/>
                  </a:lnTo>
                  <a:lnTo>
                    <a:pt x="464137" y="23649"/>
                  </a:lnTo>
                  <a:lnTo>
                    <a:pt x="499646" y="11824"/>
                  </a:lnTo>
                  <a:close/>
                </a:path>
                <a:path w="499744" h="336550">
                  <a:moveTo>
                    <a:pt x="0" y="11824"/>
                  </a:moveTo>
                  <a:lnTo>
                    <a:pt x="0" y="336481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5419" y="1280869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59">
                  <a:moveTo>
                    <a:pt x="23649" y="0"/>
                  </a:moveTo>
                  <a:lnTo>
                    <a:pt x="0" y="0"/>
                  </a:lnTo>
                  <a:lnTo>
                    <a:pt x="11824" y="35509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5419" y="1280869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59">
                  <a:moveTo>
                    <a:pt x="11824" y="35509"/>
                  </a:moveTo>
                  <a:lnTo>
                    <a:pt x="23649" y="0"/>
                  </a:lnTo>
                  <a:lnTo>
                    <a:pt x="0" y="0"/>
                  </a:lnTo>
                  <a:lnTo>
                    <a:pt x="11824" y="35509"/>
                  </a:lnTo>
                  <a:close/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6050" y="1326631"/>
              <a:ext cx="184489" cy="1475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58366" y="1465677"/>
            <a:ext cx="320040" cy="14605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400" b="1" spc="-25" dirty="0">
                <a:latin typeface="Georgia"/>
                <a:cs typeface="Georgia"/>
              </a:rPr>
              <a:t>Eve</a:t>
            </a:r>
            <a:endParaRPr sz="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00" b="1" spc="-10" dirty="0">
                <a:latin typeface="Georgia"/>
                <a:cs typeface="Georgia"/>
              </a:rPr>
              <a:t>Eavesdropper</a:t>
            </a:r>
            <a:endParaRPr sz="30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71" y="1127626"/>
            <a:ext cx="187489" cy="19430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37767" y="1315206"/>
            <a:ext cx="15430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latin typeface="Georgia"/>
                <a:cs typeface="Georgia"/>
              </a:rPr>
              <a:t>Alice</a:t>
            </a:r>
            <a:endParaRPr sz="400">
              <a:latin typeface="Georgia"/>
              <a:cs typeface="Georg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70401" y="1128388"/>
            <a:ext cx="196733" cy="19277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04725" y="1315206"/>
            <a:ext cx="12827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25" dirty="0">
                <a:latin typeface="Georgia"/>
                <a:cs typeface="Georgia"/>
              </a:rPr>
              <a:t>Bob</a:t>
            </a:r>
            <a:endParaRPr sz="4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52939" y="862216"/>
            <a:ext cx="68580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55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2971" y="908559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17144" y="908559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05629" y="878092"/>
            <a:ext cx="331470" cy="227329"/>
            <a:chOff x="2805629" y="878092"/>
            <a:chExt cx="331470" cy="227329"/>
          </a:xfrm>
        </p:grpSpPr>
        <p:sp>
          <p:nvSpPr>
            <p:cNvPr id="25" name="object 25"/>
            <p:cNvSpPr/>
            <p:nvPr/>
          </p:nvSpPr>
          <p:spPr>
            <a:xfrm>
              <a:off x="2807659" y="880121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37551" y="979892"/>
              <a:ext cx="97790" cy="24130"/>
            </a:xfrm>
            <a:custGeom>
              <a:avLst/>
              <a:gdLst/>
              <a:ahLst/>
              <a:cxnLst/>
              <a:rect l="l" t="t" r="r" b="b"/>
              <a:pathLst>
                <a:path w="97789" h="24130">
                  <a:moveTo>
                    <a:pt x="0" y="11824"/>
                  </a:moveTo>
                  <a:lnTo>
                    <a:pt x="97397" y="11824"/>
                  </a:lnTo>
                </a:path>
                <a:path w="97789" h="24130">
                  <a:moveTo>
                    <a:pt x="61887" y="0"/>
                  </a:moveTo>
                  <a:lnTo>
                    <a:pt x="97397" y="11824"/>
                  </a:lnTo>
                  <a:lnTo>
                    <a:pt x="61887" y="23649"/>
                  </a:lnTo>
                </a:path>
              </a:pathLst>
            </a:custGeom>
            <a:ln w="4058">
              <a:solidFill>
                <a:srgbClr val="2D8A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437861" y="979892"/>
            <a:ext cx="97790" cy="24130"/>
          </a:xfrm>
          <a:custGeom>
            <a:avLst/>
            <a:gdLst/>
            <a:ahLst/>
            <a:cxnLst/>
            <a:rect l="l" t="t" r="r" b="b"/>
            <a:pathLst>
              <a:path w="97790" h="24130">
                <a:moveTo>
                  <a:pt x="0" y="11824"/>
                </a:moveTo>
                <a:lnTo>
                  <a:pt x="97397" y="11824"/>
                </a:lnTo>
              </a:path>
              <a:path w="97790" h="24130">
                <a:moveTo>
                  <a:pt x="61887" y="0"/>
                </a:moveTo>
                <a:lnTo>
                  <a:pt x="97397" y="11824"/>
                </a:lnTo>
                <a:lnTo>
                  <a:pt x="61887" y="23649"/>
                </a:lnTo>
              </a:path>
            </a:pathLst>
          </a:custGeom>
          <a:ln w="4058">
            <a:solidFill>
              <a:srgbClr val="2D8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1305" y="1741511"/>
            <a:ext cx="2771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Exchange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encryption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key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for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good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cipher!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63" y="2273103"/>
            <a:ext cx="152718" cy="1527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899" y="2273103"/>
            <a:ext cx="152718" cy="15271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787597" y="2335608"/>
            <a:ext cx="1001394" cy="576580"/>
            <a:chOff x="1787597" y="2335608"/>
            <a:chExt cx="1001394" cy="57658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078" y="2684374"/>
              <a:ext cx="294327" cy="2273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87597" y="2349461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89">
                  <a:moveTo>
                    <a:pt x="0" y="0"/>
                  </a:moveTo>
                  <a:lnTo>
                    <a:pt x="999293" y="0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1381" y="2337637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30">
                  <a:moveTo>
                    <a:pt x="0" y="0"/>
                  </a:moveTo>
                  <a:lnTo>
                    <a:pt x="0" y="23649"/>
                  </a:lnTo>
                  <a:lnTo>
                    <a:pt x="35509" y="11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87244" y="2337637"/>
              <a:ext cx="499745" cy="336550"/>
            </a:xfrm>
            <a:custGeom>
              <a:avLst/>
              <a:gdLst/>
              <a:ahLst/>
              <a:cxnLst/>
              <a:rect l="l" t="t" r="r" b="b"/>
              <a:pathLst>
                <a:path w="499744" h="336550">
                  <a:moveTo>
                    <a:pt x="499646" y="11824"/>
                  </a:moveTo>
                  <a:lnTo>
                    <a:pt x="464137" y="0"/>
                  </a:lnTo>
                  <a:lnTo>
                    <a:pt x="464137" y="23649"/>
                  </a:lnTo>
                  <a:lnTo>
                    <a:pt x="499646" y="11824"/>
                  </a:lnTo>
                  <a:close/>
                </a:path>
                <a:path w="499744" h="336550">
                  <a:moveTo>
                    <a:pt x="0" y="11824"/>
                  </a:moveTo>
                  <a:lnTo>
                    <a:pt x="0" y="336481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75419" y="2638609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60">
                  <a:moveTo>
                    <a:pt x="23649" y="0"/>
                  </a:moveTo>
                  <a:lnTo>
                    <a:pt x="0" y="0"/>
                  </a:lnTo>
                  <a:lnTo>
                    <a:pt x="11824" y="35509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75419" y="2638609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60">
                  <a:moveTo>
                    <a:pt x="11824" y="35509"/>
                  </a:moveTo>
                  <a:lnTo>
                    <a:pt x="23649" y="0"/>
                  </a:lnTo>
                  <a:lnTo>
                    <a:pt x="0" y="0"/>
                  </a:lnTo>
                  <a:lnTo>
                    <a:pt x="11824" y="35509"/>
                  </a:lnTo>
                  <a:close/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778" y="2684376"/>
              <a:ext cx="184489" cy="14759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409094" y="2823421"/>
            <a:ext cx="320040" cy="14605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400" b="1" spc="-25" dirty="0">
                <a:latin typeface="Georgia"/>
                <a:cs typeface="Georgia"/>
              </a:rPr>
              <a:t>Eve</a:t>
            </a:r>
            <a:endParaRPr sz="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00" b="1" spc="-10" dirty="0">
                <a:latin typeface="Georgia"/>
                <a:cs typeface="Georgia"/>
              </a:rPr>
              <a:t>Eavesdropper</a:t>
            </a:r>
            <a:endParaRPr sz="300">
              <a:latin typeface="Georgia"/>
              <a:cs typeface="Georgi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71" y="2485371"/>
            <a:ext cx="187489" cy="19430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137767" y="2672950"/>
            <a:ext cx="15430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latin typeface="Georgia"/>
                <a:cs typeface="Georgia"/>
              </a:rPr>
              <a:t>Alice</a:t>
            </a:r>
            <a:endParaRPr sz="400">
              <a:latin typeface="Georgia"/>
              <a:cs typeface="Georgi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70401" y="2486133"/>
            <a:ext cx="196733" cy="19277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304725" y="2672950"/>
            <a:ext cx="12827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25" dirty="0">
                <a:latin typeface="Georgia"/>
                <a:cs typeface="Georgia"/>
              </a:rPr>
              <a:t>Bob</a:t>
            </a:r>
            <a:endParaRPr sz="400">
              <a:latin typeface="Georgia"/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21868" y="2440361"/>
            <a:ext cx="267335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10" dirty="0">
                <a:latin typeface="Georgia"/>
                <a:cs typeface="Georgia"/>
              </a:rPr>
              <a:t>Encrypt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43628" y="2237860"/>
            <a:ext cx="223520" cy="223520"/>
          </a:xfrm>
          <a:custGeom>
            <a:avLst/>
            <a:gdLst/>
            <a:ahLst/>
            <a:cxnLst/>
            <a:rect l="l" t="t" r="r" b="b"/>
            <a:pathLst>
              <a:path w="223519" h="223519">
                <a:moveTo>
                  <a:pt x="0" y="0"/>
                </a:moveTo>
                <a:lnTo>
                  <a:pt x="0" y="223201"/>
                </a:lnTo>
                <a:lnTo>
                  <a:pt x="223201" y="223201"/>
                </a:lnTo>
                <a:lnTo>
                  <a:pt x="223201" y="0"/>
                </a:lnTo>
                <a:lnTo>
                  <a:pt x="0" y="0"/>
                </a:lnTo>
                <a:close/>
              </a:path>
            </a:pathLst>
          </a:custGeom>
          <a:ln w="405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52939" y="2219960"/>
            <a:ext cx="68580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b="1" spc="-50" dirty="0">
                <a:solidFill>
                  <a:srgbClr val="AA0000"/>
                </a:solidFill>
                <a:latin typeface="Georgia"/>
                <a:cs typeface="Georgia"/>
              </a:rPr>
              <a:t>y</a:t>
            </a:r>
            <a:endParaRPr sz="550">
              <a:latin typeface="Georgia"/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2971" y="2266304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17144" y="2266304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85528" y="2440361"/>
            <a:ext cx="26797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10" dirty="0">
                <a:latin typeface="Georgia"/>
                <a:cs typeface="Georgia"/>
              </a:rPr>
              <a:t>Decrypt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437861" y="2184916"/>
            <a:ext cx="97790" cy="176530"/>
          </a:xfrm>
          <a:custGeom>
            <a:avLst/>
            <a:gdLst/>
            <a:ahLst/>
            <a:cxnLst/>
            <a:rect l="l" t="t" r="r" b="b"/>
            <a:pathLst>
              <a:path w="97790" h="176530">
                <a:moveTo>
                  <a:pt x="1440" y="0"/>
                </a:moveTo>
                <a:lnTo>
                  <a:pt x="97397" y="53461"/>
                </a:lnTo>
              </a:path>
              <a:path w="97790" h="176530">
                <a:moveTo>
                  <a:pt x="72129" y="25850"/>
                </a:moveTo>
                <a:lnTo>
                  <a:pt x="97397" y="53461"/>
                </a:lnTo>
                <a:lnTo>
                  <a:pt x="60619" y="46507"/>
                </a:lnTo>
              </a:path>
              <a:path w="97790" h="176530">
                <a:moveTo>
                  <a:pt x="0" y="164545"/>
                </a:moveTo>
                <a:lnTo>
                  <a:pt x="97397" y="164545"/>
                </a:lnTo>
              </a:path>
              <a:path w="97790" h="176530">
                <a:moveTo>
                  <a:pt x="61887" y="152720"/>
                </a:moveTo>
                <a:lnTo>
                  <a:pt x="97397" y="164545"/>
                </a:lnTo>
                <a:lnTo>
                  <a:pt x="61887" y="176369"/>
                </a:lnTo>
              </a:path>
            </a:pathLst>
          </a:custGeom>
          <a:ln w="4058">
            <a:solidFill>
              <a:srgbClr val="2D8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2805629" y="2184977"/>
            <a:ext cx="335280" cy="278130"/>
            <a:chOff x="2805629" y="2184977"/>
            <a:chExt cx="335280" cy="278130"/>
          </a:xfrm>
        </p:grpSpPr>
        <p:sp>
          <p:nvSpPr>
            <p:cNvPr id="52" name="object 52"/>
            <p:cNvSpPr/>
            <p:nvPr/>
          </p:nvSpPr>
          <p:spPr>
            <a:xfrm>
              <a:off x="2807659" y="2237860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37551" y="2187006"/>
              <a:ext cx="101600" cy="174625"/>
            </a:xfrm>
            <a:custGeom>
              <a:avLst/>
              <a:gdLst/>
              <a:ahLst/>
              <a:cxnLst/>
              <a:rect l="l" t="t" r="r" b="b"/>
              <a:pathLst>
                <a:path w="101600" h="174625">
                  <a:moveTo>
                    <a:pt x="101272" y="0"/>
                  </a:moveTo>
                  <a:lnTo>
                    <a:pt x="4174" y="51356"/>
                  </a:lnTo>
                </a:path>
                <a:path w="101600" h="174625">
                  <a:moveTo>
                    <a:pt x="41094" y="45208"/>
                  </a:moveTo>
                  <a:lnTo>
                    <a:pt x="4174" y="51356"/>
                  </a:lnTo>
                  <a:lnTo>
                    <a:pt x="30035" y="24298"/>
                  </a:lnTo>
                </a:path>
                <a:path w="101600" h="174625">
                  <a:moveTo>
                    <a:pt x="0" y="162455"/>
                  </a:moveTo>
                  <a:lnTo>
                    <a:pt x="97397" y="162455"/>
                  </a:lnTo>
                </a:path>
                <a:path w="101600" h="174625">
                  <a:moveTo>
                    <a:pt x="61887" y="150630"/>
                  </a:moveTo>
                  <a:lnTo>
                    <a:pt x="97397" y="162455"/>
                  </a:lnTo>
                  <a:lnTo>
                    <a:pt x="61887" y="174279"/>
                  </a:lnTo>
                </a:path>
              </a:pathLst>
            </a:custGeom>
            <a:ln w="4058">
              <a:solidFill>
                <a:srgbClr val="2D8A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142544" y="2114994"/>
            <a:ext cx="12700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25" dirty="0">
                <a:solidFill>
                  <a:srgbClr val="FF0000"/>
                </a:solidFill>
                <a:latin typeface="Georgia"/>
                <a:cs typeface="Georgia"/>
              </a:rPr>
              <a:t>key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19003" y="2114994"/>
            <a:ext cx="12700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25" dirty="0">
                <a:solidFill>
                  <a:srgbClr val="FF0000"/>
                </a:solidFill>
                <a:latin typeface="Georgia"/>
                <a:cs typeface="Georgia"/>
              </a:rPr>
              <a:t>key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1305" y="3117544"/>
            <a:ext cx="42252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But</a:t>
            </a:r>
            <a:r>
              <a:rPr sz="1100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during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11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FF0000"/>
                </a:solidFill>
                <a:latin typeface="Arial"/>
                <a:cs typeface="Arial"/>
              </a:rPr>
              <a:t>exchange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Eve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could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get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key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security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lost!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8" name="object 5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66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64" name="object 16">
            <a:extLst>
              <a:ext uri="{FF2B5EF4-FFF2-40B4-BE49-F238E27FC236}">
                <a16:creationId xmlns:a16="http://schemas.microsoft.com/office/drawing/2014/main" id="{8F4A4790-D82D-3936-813C-4A618F45E8E8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5" dirty="0"/>
              <a:t>Applications:</a:t>
            </a:r>
            <a:r>
              <a:rPr spc="110" dirty="0"/>
              <a:t> </a:t>
            </a:r>
            <a:r>
              <a:rPr dirty="0"/>
              <a:t>Public</a:t>
            </a:r>
            <a:r>
              <a:rPr spc="-20" dirty="0"/>
              <a:t> </a:t>
            </a:r>
            <a:r>
              <a:rPr dirty="0"/>
              <a:t>Key</a:t>
            </a:r>
            <a:r>
              <a:rPr spc="-20" dirty="0"/>
              <a:t> </a:t>
            </a:r>
            <a:r>
              <a:rPr spc="-10" dirty="0"/>
              <a:t>Cryptography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29487"/>
            <a:ext cx="2589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FF00"/>
                </a:solidFill>
                <a:latin typeface="Tahoma"/>
                <a:cs typeface="Tahoma"/>
              </a:rPr>
              <a:t>Alice</a:t>
            </a:r>
            <a:r>
              <a:rPr sz="1100" spc="-3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sends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message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Bob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C008C"/>
                </a:solidFill>
                <a:latin typeface="Tahoma"/>
                <a:cs typeface="Tahoma"/>
              </a:rPr>
              <a:t>Eve</a:t>
            </a:r>
            <a:r>
              <a:rPr sz="1100" spc="-20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eavesdrops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1406" y="841742"/>
            <a:ext cx="227965" cy="227965"/>
            <a:chOff x="1541406" y="841742"/>
            <a:chExt cx="227965" cy="227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63" y="879202"/>
              <a:ext cx="152718" cy="1527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3628" y="843964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899" y="879202"/>
            <a:ext cx="152718" cy="15271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87597" y="941711"/>
            <a:ext cx="1001394" cy="571500"/>
            <a:chOff x="1787597" y="941711"/>
            <a:chExt cx="1001394" cy="571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9351" y="1285400"/>
              <a:ext cx="294327" cy="2273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87597" y="955565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89">
                  <a:moveTo>
                    <a:pt x="0" y="0"/>
                  </a:moveTo>
                  <a:lnTo>
                    <a:pt x="999293" y="0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1381" y="943740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30">
                  <a:moveTo>
                    <a:pt x="0" y="0"/>
                  </a:moveTo>
                  <a:lnTo>
                    <a:pt x="0" y="23649"/>
                  </a:lnTo>
                  <a:lnTo>
                    <a:pt x="35509" y="11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7244" y="943740"/>
              <a:ext cx="499745" cy="336550"/>
            </a:xfrm>
            <a:custGeom>
              <a:avLst/>
              <a:gdLst/>
              <a:ahLst/>
              <a:cxnLst/>
              <a:rect l="l" t="t" r="r" b="b"/>
              <a:pathLst>
                <a:path w="499744" h="336550">
                  <a:moveTo>
                    <a:pt x="499646" y="11824"/>
                  </a:moveTo>
                  <a:lnTo>
                    <a:pt x="464137" y="0"/>
                  </a:lnTo>
                  <a:lnTo>
                    <a:pt x="464137" y="23649"/>
                  </a:lnTo>
                  <a:lnTo>
                    <a:pt x="499646" y="11824"/>
                  </a:lnTo>
                  <a:close/>
                </a:path>
                <a:path w="499744" h="336550">
                  <a:moveTo>
                    <a:pt x="0" y="11824"/>
                  </a:moveTo>
                  <a:lnTo>
                    <a:pt x="0" y="336481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5419" y="1244712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59">
                  <a:moveTo>
                    <a:pt x="23649" y="0"/>
                  </a:moveTo>
                  <a:lnTo>
                    <a:pt x="0" y="0"/>
                  </a:lnTo>
                  <a:lnTo>
                    <a:pt x="11824" y="35509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5419" y="1244712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59">
                  <a:moveTo>
                    <a:pt x="11824" y="35509"/>
                  </a:moveTo>
                  <a:lnTo>
                    <a:pt x="23649" y="0"/>
                  </a:lnTo>
                  <a:lnTo>
                    <a:pt x="0" y="0"/>
                  </a:lnTo>
                  <a:lnTo>
                    <a:pt x="11824" y="35509"/>
                  </a:lnTo>
                  <a:close/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6050" y="1290474"/>
              <a:ext cx="184489" cy="1475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58366" y="1429520"/>
            <a:ext cx="320040" cy="14605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400" b="1" spc="-25" dirty="0">
                <a:latin typeface="Georgia"/>
                <a:cs typeface="Georgia"/>
              </a:rPr>
              <a:t>Eve</a:t>
            </a:r>
            <a:endParaRPr sz="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00" b="1" spc="-10" dirty="0">
                <a:latin typeface="Georgia"/>
                <a:cs typeface="Georgia"/>
              </a:rPr>
              <a:t>Eavesdropper</a:t>
            </a:r>
            <a:endParaRPr sz="30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71" y="1091469"/>
            <a:ext cx="187489" cy="19430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37767" y="1279049"/>
            <a:ext cx="15430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latin typeface="Georgia"/>
                <a:cs typeface="Georgia"/>
              </a:rPr>
              <a:t>Alice</a:t>
            </a:r>
            <a:endParaRPr sz="400">
              <a:latin typeface="Georgia"/>
              <a:cs typeface="Georg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70401" y="1092231"/>
            <a:ext cx="196733" cy="19277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04725" y="1279049"/>
            <a:ext cx="12827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25" dirty="0">
                <a:latin typeface="Georgia"/>
                <a:cs typeface="Georgia"/>
              </a:rPr>
              <a:t>Bob</a:t>
            </a:r>
            <a:endParaRPr sz="4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52939" y="826059"/>
            <a:ext cx="68580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55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2971" y="872402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17144" y="872402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05629" y="841935"/>
            <a:ext cx="331470" cy="227329"/>
            <a:chOff x="2805629" y="841935"/>
            <a:chExt cx="331470" cy="227329"/>
          </a:xfrm>
        </p:grpSpPr>
        <p:sp>
          <p:nvSpPr>
            <p:cNvPr id="25" name="object 25"/>
            <p:cNvSpPr/>
            <p:nvPr/>
          </p:nvSpPr>
          <p:spPr>
            <a:xfrm>
              <a:off x="2807659" y="843964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37551" y="943735"/>
              <a:ext cx="97790" cy="24130"/>
            </a:xfrm>
            <a:custGeom>
              <a:avLst/>
              <a:gdLst/>
              <a:ahLst/>
              <a:cxnLst/>
              <a:rect l="l" t="t" r="r" b="b"/>
              <a:pathLst>
                <a:path w="97789" h="24130">
                  <a:moveTo>
                    <a:pt x="0" y="11824"/>
                  </a:moveTo>
                  <a:lnTo>
                    <a:pt x="97397" y="11824"/>
                  </a:lnTo>
                </a:path>
                <a:path w="97789" h="24130">
                  <a:moveTo>
                    <a:pt x="61887" y="0"/>
                  </a:moveTo>
                  <a:lnTo>
                    <a:pt x="97397" y="11824"/>
                  </a:lnTo>
                  <a:lnTo>
                    <a:pt x="61887" y="23649"/>
                  </a:lnTo>
                </a:path>
              </a:pathLst>
            </a:custGeom>
            <a:ln w="4058">
              <a:solidFill>
                <a:srgbClr val="2D8A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437861" y="943735"/>
            <a:ext cx="97790" cy="24130"/>
          </a:xfrm>
          <a:custGeom>
            <a:avLst/>
            <a:gdLst/>
            <a:ahLst/>
            <a:cxnLst/>
            <a:rect l="l" t="t" r="r" b="b"/>
            <a:pathLst>
              <a:path w="97790" h="24130">
                <a:moveTo>
                  <a:pt x="0" y="11824"/>
                </a:moveTo>
                <a:lnTo>
                  <a:pt x="97397" y="11824"/>
                </a:lnTo>
              </a:path>
              <a:path w="97790" h="24130">
                <a:moveTo>
                  <a:pt x="61887" y="0"/>
                </a:moveTo>
                <a:lnTo>
                  <a:pt x="97397" y="11824"/>
                </a:lnTo>
                <a:lnTo>
                  <a:pt x="61887" y="23649"/>
                </a:lnTo>
              </a:path>
            </a:pathLst>
          </a:custGeom>
          <a:ln w="4058">
            <a:solidFill>
              <a:srgbClr val="2D8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1305" y="1669185"/>
            <a:ext cx="3226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Everyone </a:t>
            </a:r>
            <a:r>
              <a:rPr sz="1100" spc="-55" dirty="0">
                <a:latin typeface="Tahoma"/>
                <a:cs typeface="Tahoma"/>
              </a:rPr>
              <a:t>knows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public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key,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only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Bob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knows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private </a:t>
            </a:r>
            <a:r>
              <a:rPr sz="1100" spc="-25" dirty="0">
                <a:latin typeface="Tahoma"/>
                <a:cs typeface="Tahoma"/>
              </a:rPr>
              <a:t>key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63" y="2164620"/>
            <a:ext cx="152718" cy="1527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899" y="2164620"/>
            <a:ext cx="152718" cy="15271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787597" y="2227129"/>
            <a:ext cx="1001394" cy="576580"/>
            <a:chOff x="1787597" y="2227129"/>
            <a:chExt cx="1001394" cy="57658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078" y="2575891"/>
              <a:ext cx="294327" cy="2273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87597" y="2240983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89">
                  <a:moveTo>
                    <a:pt x="0" y="0"/>
                  </a:moveTo>
                  <a:lnTo>
                    <a:pt x="999293" y="0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1381" y="2229158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30">
                  <a:moveTo>
                    <a:pt x="0" y="0"/>
                  </a:moveTo>
                  <a:lnTo>
                    <a:pt x="0" y="23649"/>
                  </a:lnTo>
                  <a:lnTo>
                    <a:pt x="35509" y="11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87244" y="2229158"/>
              <a:ext cx="499745" cy="336550"/>
            </a:xfrm>
            <a:custGeom>
              <a:avLst/>
              <a:gdLst/>
              <a:ahLst/>
              <a:cxnLst/>
              <a:rect l="l" t="t" r="r" b="b"/>
              <a:pathLst>
                <a:path w="499744" h="336550">
                  <a:moveTo>
                    <a:pt x="499646" y="11824"/>
                  </a:moveTo>
                  <a:lnTo>
                    <a:pt x="464137" y="0"/>
                  </a:lnTo>
                  <a:lnTo>
                    <a:pt x="464137" y="23649"/>
                  </a:lnTo>
                  <a:lnTo>
                    <a:pt x="499646" y="11824"/>
                  </a:lnTo>
                  <a:close/>
                </a:path>
                <a:path w="499744" h="336550">
                  <a:moveTo>
                    <a:pt x="0" y="11824"/>
                  </a:moveTo>
                  <a:lnTo>
                    <a:pt x="0" y="336481"/>
                  </a:lnTo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75419" y="2530130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60">
                  <a:moveTo>
                    <a:pt x="23649" y="0"/>
                  </a:moveTo>
                  <a:lnTo>
                    <a:pt x="0" y="0"/>
                  </a:lnTo>
                  <a:lnTo>
                    <a:pt x="11824" y="35509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75419" y="2530130"/>
              <a:ext cx="24130" cy="35560"/>
            </a:xfrm>
            <a:custGeom>
              <a:avLst/>
              <a:gdLst/>
              <a:ahLst/>
              <a:cxnLst/>
              <a:rect l="l" t="t" r="r" b="b"/>
              <a:pathLst>
                <a:path w="24130" h="35560">
                  <a:moveTo>
                    <a:pt x="11824" y="35509"/>
                  </a:moveTo>
                  <a:lnTo>
                    <a:pt x="23649" y="0"/>
                  </a:lnTo>
                  <a:lnTo>
                    <a:pt x="0" y="0"/>
                  </a:lnTo>
                  <a:lnTo>
                    <a:pt x="11824" y="35509"/>
                  </a:lnTo>
                  <a:close/>
                </a:path>
              </a:pathLst>
            </a:custGeom>
            <a:ln w="40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778" y="2575892"/>
              <a:ext cx="184489" cy="14759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409094" y="2714938"/>
            <a:ext cx="320040" cy="14605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400" b="1" spc="-25" dirty="0">
                <a:latin typeface="Georgia"/>
                <a:cs typeface="Georgia"/>
              </a:rPr>
              <a:t>Eve</a:t>
            </a:r>
            <a:endParaRPr sz="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300" b="1" spc="-10" dirty="0">
                <a:latin typeface="Georgia"/>
                <a:cs typeface="Georgia"/>
              </a:rPr>
              <a:t>Eavesdropper</a:t>
            </a:r>
            <a:endParaRPr sz="300">
              <a:latin typeface="Georgia"/>
              <a:cs typeface="Georgi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68" y="2376887"/>
            <a:ext cx="187489" cy="19430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137765" y="2564467"/>
            <a:ext cx="15430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latin typeface="Georgia"/>
                <a:cs typeface="Georgia"/>
              </a:rPr>
              <a:t>Alice</a:t>
            </a:r>
            <a:endParaRPr sz="400">
              <a:latin typeface="Georgia"/>
              <a:cs typeface="Georgi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70401" y="2377649"/>
            <a:ext cx="196733" cy="19277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304725" y="2564467"/>
            <a:ext cx="12827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25" dirty="0">
                <a:latin typeface="Georgia"/>
                <a:cs typeface="Georgia"/>
              </a:rPr>
              <a:t>Bob</a:t>
            </a:r>
            <a:endParaRPr sz="400">
              <a:latin typeface="Georgia"/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21863" y="2331878"/>
            <a:ext cx="267335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10" dirty="0">
                <a:latin typeface="Georgia"/>
                <a:cs typeface="Georgia"/>
              </a:rPr>
              <a:t>Encrypt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43623" y="2129382"/>
            <a:ext cx="223520" cy="223520"/>
          </a:xfrm>
          <a:custGeom>
            <a:avLst/>
            <a:gdLst/>
            <a:ahLst/>
            <a:cxnLst/>
            <a:rect l="l" t="t" r="r" b="b"/>
            <a:pathLst>
              <a:path w="223519" h="223519">
                <a:moveTo>
                  <a:pt x="0" y="0"/>
                </a:moveTo>
                <a:lnTo>
                  <a:pt x="0" y="223201"/>
                </a:lnTo>
                <a:lnTo>
                  <a:pt x="223201" y="223201"/>
                </a:lnTo>
                <a:lnTo>
                  <a:pt x="223201" y="0"/>
                </a:lnTo>
                <a:lnTo>
                  <a:pt x="0" y="0"/>
                </a:lnTo>
                <a:close/>
              </a:path>
            </a:pathLst>
          </a:custGeom>
          <a:ln w="405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52939" y="2111476"/>
            <a:ext cx="68580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b="1" spc="-50" dirty="0">
                <a:solidFill>
                  <a:srgbClr val="AA0000"/>
                </a:solidFill>
                <a:latin typeface="Georgia"/>
                <a:cs typeface="Georgia"/>
              </a:rPr>
              <a:t>y</a:t>
            </a:r>
            <a:endParaRPr sz="550">
              <a:latin typeface="Georgia"/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2968" y="2157820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17144" y="2157820"/>
            <a:ext cx="388620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75" b="1" spc="-15" baseline="6172" dirty="0">
                <a:latin typeface="Georgia"/>
                <a:cs typeface="Georgia"/>
              </a:rPr>
              <a:t>message</a:t>
            </a:r>
            <a:r>
              <a:rPr sz="675" b="1" spc="44" baseline="6172" dirty="0">
                <a:latin typeface="Georgia"/>
                <a:cs typeface="Georgia"/>
              </a:rPr>
              <a:t> </a:t>
            </a:r>
            <a:r>
              <a:rPr sz="650" b="1" spc="-50" dirty="0">
                <a:solidFill>
                  <a:srgbClr val="AA0000"/>
                </a:solidFill>
                <a:latin typeface="Georgia"/>
                <a:cs typeface="Georgia"/>
              </a:rPr>
              <a:t>x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85528" y="2331878"/>
            <a:ext cx="26797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-10" dirty="0">
                <a:latin typeface="Georgia"/>
                <a:cs typeface="Georgia"/>
              </a:rPr>
              <a:t>Decrypt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437856" y="2076433"/>
            <a:ext cx="97790" cy="176530"/>
          </a:xfrm>
          <a:custGeom>
            <a:avLst/>
            <a:gdLst/>
            <a:ahLst/>
            <a:cxnLst/>
            <a:rect l="l" t="t" r="r" b="b"/>
            <a:pathLst>
              <a:path w="97790" h="176530">
                <a:moveTo>
                  <a:pt x="1445" y="0"/>
                </a:moveTo>
                <a:lnTo>
                  <a:pt x="97397" y="53461"/>
                </a:lnTo>
              </a:path>
              <a:path w="97790" h="176530">
                <a:moveTo>
                  <a:pt x="72134" y="25850"/>
                </a:moveTo>
                <a:lnTo>
                  <a:pt x="97397" y="53461"/>
                </a:lnTo>
                <a:lnTo>
                  <a:pt x="60624" y="46512"/>
                </a:lnTo>
              </a:path>
              <a:path w="97790" h="176530">
                <a:moveTo>
                  <a:pt x="0" y="164545"/>
                </a:moveTo>
                <a:lnTo>
                  <a:pt x="97397" y="164545"/>
                </a:lnTo>
              </a:path>
              <a:path w="97790" h="176530">
                <a:moveTo>
                  <a:pt x="61887" y="152720"/>
                </a:moveTo>
                <a:lnTo>
                  <a:pt x="97397" y="164545"/>
                </a:lnTo>
                <a:lnTo>
                  <a:pt x="61887" y="176369"/>
                </a:lnTo>
              </a:path>
            </a:pathLst>
          </a:custGeom>
          <a:ln w="4058">
            <a:solidFill>
              <a:srgbClr val="2D8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2805629" y="2076488"/>
            <a:ext cx="335280" cy="278130"/>
            <a:chOff x="2805629" y="2076488"/>
            <a:chExt cx="335280" cy="278130"/>
          </a:xfrm>
        </p:grpSpPr>
        <p:sp>
          <p:nvSpPr>
            <p:cNvPr id="52" name="object 52"/>
            <p:cNvSpPr/>
            <p:nvPr/>
          </p:nvSpPr>
          <p:spPr>
            <a:xfrm>
              <a:off x="2807659" y="2129382"/>
              <a:ext cx="223520" cy="223520"/>
            </a:xfrm>
            <a:custGeom>
              <a:avLst/>
              <a:gdLst/>
              <a:ahLst/>
              <a:cxnLst/>
              <a:rect l="l" t="t" r="r" b="b"/>
              <a:pathLst>
                <a:path w="223519" h="223519">
                  <a:moveTo>
                    <a:pt x="0" y="0"/>
                  </a:moveTo>
                  <a:lnTo>
                    <a:pt x="0" y="223201"/>
                  </a:lnTo>
                  <a:lnTo>
                    <a:pt x="223201" y="223201"/>
                  </a:lnTo>
                  <a:lnTo>
                    <a:pt x="223201" y="0"/>
                  </a:lnTo>
                  <a:lnTo>
                    <a:pt x="0" y="0"/>
                  </a:lnTo>
                  <a:close/>
                </a:path>
              </a:pathLst>
            </a:custGeom>
            <a:ln w="4058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37551" y="2078518"/>
              <a:ext cx="101600" cy="174625"/>
            </a:xfrm>
            <a:custGeom>
              <a:avLst/>
              <a:gdLst/>
              <a:ahLst/>
              <a:cxnLst/>
              <a:rect l="l" t="t" r="r" b="b"/>
              <a:pathLst>
                <a:path w="101600" h="174625">
                  <a:moveTo>
                    <a:pt x="101267" y="0"/>
                  </a:moveTo>
                  <a:lnTo>
                    <a:pt x="4174" y="51356"/>
                  </a:lnTo>
                </a:path>
                <a:path w="101600" h="174625">
                  <a:moveTo>
                    <a:pt x="41089" y="45208"/>
                  </a:moveTo>
                  <a:lnTo>
                    <a:pt x="4174" y="51356"/>
                  </a:lnTo>
                  <a:lnTo>
                    <a:pt x="30030" y="24298"/>
                  </a:lnTo>
                </a:path>
                <a:path w="101600" h="174625">
                  <a:moveTo>
                    <a:pt x="0" y="162460"/>
                  </a:moveTo>
                  <a:lnTo>
                    <a:pt x="97397" y="162460"/>
                  </a:lnTo>
                </a:path>
                <a:path w="101600" h="174625">
                  <a:moveTo>
                    <a:pt x="61887" y="150635"/>
                  </a:moveTo>
                  <a:lnTo>
                    <a:pt x="97397" y="162460"/>
                  </a:lnTo>
                  <a:lnTo>
                    <a:pt x="61887" y="174284"/>
                  </a:lnTo>
                </a:path>
              </a:pathLst>
            </a:custGeom>
            <a:ln w="4058">
              <a:solidFill>
                <a:srgbClr val="2D8A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114322" y="1932864"/>
            <a:ext cx="331470" cy="1720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85"/>
              </a:spcBef>
            </a:pPr>
            <a:r>
              <a:rPr sz="450" b="1" spc="-10" dirty="0">
                <a:solidFill>
                  <a:srgbClr val="FF0000"/>
                </a:solidFill>
                <a:latin typeface="Georgia"/>
                <a:cs typeface="Georgia"/>
              </a:rPr>
              <a:t>Bob’s</a:t>
            </a:r>
            <a:r>
              <a:rPr sz="450" b="1" spc="50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dirty="0">
                <a:solidFill>
                  <a:srgbClr val="FF0000"/>
                </a:solidFill>
                <a:latin typeface="Georgia"/>
                <a:cs typeface="Georgia"/>
              </a:rPr>
              <a:t>public</a:t>
            </a:r>
            <a:r>
              <a:rPr sz="450" b="1" spc="4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spc="-25" dirty="0">
                <a:solidFill>
                  <a:srgbClr val="FF0000"/>
                </a:solidFill>
                <a:latin typeface="Georgia"/>
                <a:cs typeface="Georgia"/>
              </a:rPr>
              <a:t>key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42544" y="1932864"/>
            <a:ext cx="357505" cy="1720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85"/>
              </a:spcBef>
            </a:pPr>
            <a:r>
              <a:rPr sz="450" b="1" spc="-10" dirty="0">
                <a:solidFill>
                  <a:srgbClr val="FF0000"/>
                </a:solidFill>
                <a:latin typeface="Georgia"/>
                <a:cs typeface="Georgia"/>
              </a:rPr>
              <a:t>Bob’s</a:t>
            </a:r>
            <a:r>
              <a:rPr sz="450" b="1" spc="50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dirty="0">
                <a:solidFill>
                  <a:srgbClr val="FF0000"/>
                </a:solidFill>
                <a:latin typeface="Georgia"/>
                <a:cs typeface="Georgia"/>
              </a:rPr>
              <a:t>private</a:t>
            </a:r>
            <a:r>
              <a:rPr sz="45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spc="-25" dirty="0">
                <a:solidFill>
                  <a:srgbClr val="FF0000"/>
                </a:solidFill>
                <a:latin typeface="Georgia"/>
                <a:cs typeface="Georgia"/>
              </a:rPr>
              <a:t>key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99531" y="2464678"/>
            <a:ext cx="331470" cy="1720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85"/>
              </a:spcBef>
            </a:pPr>
            <a:r>
              <a:rPr sz="450" b="1" spc="-10" dirty="0">
                <a:solidFill>
                  <a:srgbClr val="FF0000"/>
                </a:solidFill>
                <a:latin typeface="Georgia"/>
                <a:cs typeface="Georgia"/>
              </a:rPr>
              <a:t>Bob’s</a:t>
            </a:r>
            <a:r>
              <a:rPr sz="450" b="1" spc="50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dirty="0">
                <a:solidFill>
                  <a:srgbClr val="FF0000"/>
                </a:solidFill>
                <a:latin typeface="Georgia"/>
                <a:cs typeface="Georgia"/>
              </a:rPr>
              <a:t>public</a:t>
            </a:r>
            <a:r>
              <a:rPr sz="450" b="1" spc="4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50" b="1" spc="-25" dirty="0">
                <a:solidFill>
                  <a:srgbClr val="FF0000"/>
                </a:solidFill>
                <a:latin typeface="Georgia"/>
                <a:cs typeface="Georgia"/>
              </a:rPr>
              <a:t>key</a:t>
            </a:r>
            <a:endParaRPr sz="450">
              <a:latin typeface="Georgia"/>
              <a:cs typeface="Georg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1305" y="2903078"/>
            <a:ext cx="4345305" cy="406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rgbClr val="00FF00"/>
                </a:solidFill>
                <a:latin typeface="Tahoma"/>
                <a:cs typeface="Tahoma"/>
              </a:rPr>
              <a:t>Alice</a:t>
            </a:r>
            <a:r>
              <a:rPr sz="1100" spc="-6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encrypts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public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key,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Bob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decrypts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private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key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  <a:tabLst>
                <a:tab pos="3194050" algn="l"/>
              </a:tabLst>
            </a:pPr>
            <a:r>
              <a:rPr sz="1100" dirty="0">
                <a:solidFill>
                  <a:srgbClr val="EC008C"/>
                </a:solidFill>
                <a:latin typeface="Tahoma"/>
                <a:cs typeface="Tahoma"/>
              </a:rPr>
              <a:t>Eve</a:t>
            </a:r>
            <a:r>
              <a:rPr sz="1100" spc="-65" dirty="0">
                <a:solidFill>
                  <a:srgbClr val="EC008C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cannot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do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anything!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i="1" spc="-565" dirty="0">
                <a:latin typeface="Meiryo UI"/>
                <a:cs typeface="Meiryo UI"/>
              </a:rPr>
              <a:t>▷</a:t>
            </a:r>
            <a:r>
              <a:rPr sz="1100" i="1" spc="350" dirty="0">
                <a:latin typeface="Meiryo UI"/>
                <a:cs typeface="Meiryo UI"/>
              </a:rPr>
              <a:t> </a:t>
            </a:r>
            <a:r>
              <a:rPr sz="1100" dirty="0">
                <a:latin typeface="Tahoma"/>
                <a:cs typeface="Tahoma"/>
              </a:rPr>
              <a:t>No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key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exchange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9" name="object 5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7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65" name="object 16">
            <a:extLst>
              <a:ext uri="{FF2B5EF4-FFF2-40B4-BE49-F238E27FC236}">
                <a16:creationId xmlns:a16="http://schemas.microsoft.com/office/drawing/2014/main" id="{612FCD88-F15A-8CC1-FF43-18C6B1177084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Why</a:t>
            </a:r>
            <a:r>
              <a:rPr sz="1400" u="sng" spc="-5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Study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Discrete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Mathematics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(Textbook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backcover)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53" y="410124"/>
            <a:ext cx="3840466" cy="27676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68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F4F2F84-7E7C-7935-F293-DFF7A91C5D1A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 dirty="0"/>
              <a:t>Muhammad Shahzad</a:t>
            </a:r>
            <a:r>
              <a:rPr lang="en-US" spc="380" dirty="0"/>
              <a:t> </a:t>
            </a:r>
            <a:r>
              <a:rPr lang="en-US" spc="-10" dirty="0">
                <a:latin typeface="Tahoma"/>
                <a:cs typeface="Tahoma"/>
              </a:rPr>
              <a:t>(GU TECH)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0"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70" dirty="0"/>
              <a:t>succeed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10" dirty="0"/>
              <a:t>course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08748"/>
            <a:ext cx="102933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0" dirty="0">
                <a:solidFill>
                  <a:srgbClr val="FF0000"/>
                </a:solidFill>
                <a:latin typeface="Calibri"/>
                <a:cs typeface="Calibri"/>
              </a:rPr>
              <a:t>Practice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248" y="116069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396" y="1027237"/>
            <a:ext cx="266763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+mj-lt"/>
                <a:cs typeface="Tahoma"/>
              </a:rPr>
              <a:t>Try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as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many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textbook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examples</a:t>
            </a:r>
            <a:r>
              <a:rPr sz="1100" spc="-35" dirty="0">
                <a:latin typeface="+mj-lt"/>
                <a:cs typeface="Tahoma"/>
              </a:rPr>
              <a:t> and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exercises </a:t>
            </a:r>
            <a:r>
              <a:rPr sz="1100" spc="-25" dirty="0">
                <a:latin typeface="+mj-lt"/>
                <a:cs typeface="Tahoma"/>
              </a:rPr>
              <a:t>Solve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all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70" dirty="0">
                <a:latin typeface="+mj-lt"/>
                <a:cs typeface="Tahoma"/>
              </a:rPr>
              <a:t>homework</a:t>
            </a:r>
            <a:r>
              <a:rPr sz="1100" spc="-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problems</a:t>
            </a: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+mj-lt"/>
                <a:cs typeface="Tahoma"/>
              </a:rPr>
              <a:t>Don’t</a:t>
            </a:r>
            <a:r>
              <a:rPr sz="1100" spc="-20" dirty="0">
                <a:latin typeface="+mj-lt"/>
                <a:cs typeface="Tahoma"/>
              </a:rPr>
              <a:t> panic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if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you</a:t>
            </a:r>
            <a:r>
              <a:rPr sz="1100" spc="-10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are</a:t>
            </a:r>
            <a:r>
              <a:rPr sz="1100" spc="-10" dirty="0">
                <a:latin typeface="+mj-lt"/>
                <a:cs typeface="Tahoma"/>
              </a:rPr>
              <a:t> stuck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248" y="13707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248" y="158075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2002" y="1012577"/>
            <a:ext cx="755980" cy="7559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58937" y="1737534"/>
            <a:ext cx="428625" cy="66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" dirty="0">
                <a:solidFill>
                  <a:srgbClr val="FF0000"/>
                </a:solidFill>
                <a:latin typeface="Georgia"/>
                <a:cs typeface="Georgia"/>
              </a:rPr>
              <a:t>credit:</a:t>
            </a:r>
            <a:r>
              <a:rPr sz="250" spc="6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50" spc="-10" dirty="0">
                <a:solidFill>
                  <a:srgbClr val="FF0000"/>
                </a:solidFill>
                <a:latin typeface="Georgia"/>
                <a:cs typeface="Georgia"/>
              </a:rPr>
              <a:t>https://prleap.com/</a:t>
            </a:r>
            <a:endParaRPr sz="2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707" y="2322390"/>
            <a:ext cx="36664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10" dirty="0">
                <a:latin typeface="+mj-lt"/>
                <a:cs typeface="Tahoma"/>
              </a:rPr>
              <a:t>I</a:t>
            </a:r>
            <a:r>
              <a:rPr sz="1000" spc="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don’t</a:t>
            </a:r>
            <a:r>
              <a:rPr sz="1000" spc="-55" dirty="0">
                <a:latin typeface="+mj-lt"/>
                <a:cs typeface="Tahoma"/>
              </a:rPr>
              <a:t> </a:t>
            </a:r>
            <a:r>
              <a:rPr sz="1000" spc="-50" dirty="0">
                <a:latin typeface="+mj-lt"/>
                <a:cs typeface="Tahoma"/>
              </a:rPr>
              <a:t>have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any</a:t>
            </a:r>
            <a:r>
              <a:rPr sz="1000" spc="-20" dirty="0">
                <a:latin typeface="+mj-lt"/>
                <a:cs typeface="Tahoma"/>
              </a:rPr>
              <a:t> magical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spc="-35" dirty="0">
                <a:latin typeface="+mj-lt"/>
                <a:cs typeface="Tahoma"/>
              </a:rPr>
              <a:t>ability...I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look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at</a:t>
            </a:r>
            <a:r>
              <a:rPr sz="1000" spc="-20" dirty="0">
                <a:latin typeface="+mj-lt"/>
                <a:cs typeface="Tahoma"/>
              </a:rPr>
              <a:t> the </a:t>
            </a:r>
            <a:r>
              <a:rPr sz="1000" spc="-35" dirty="0">
                <a:latin typeface="+mj-lt"/>
                <a:cs typeface="Tahoma"/>
              </a:rPr>
              <a:t>problem,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and</a:t>
            </a:r>
            <a:r>
              <a:rPr sz="1000" spc="-1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it</a:t>
            </a:r>
            <a:r>
              <a:rPr sz="1000" spc="-2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looks like</a:t>
            </a:r>
            <a:r>
              <a:rPr sz="1000" spc="-70" dirty="0">
                <a:latin typeface="+mj-lt"/>
                <a:cs typeface="Tahoma"/>
              </a:rPr>
              <a:t> </a:t>
            </a:r>
            <a:r>
              <a:rPr sz="1000" spc="-45" dirty="0">
                <a:latin typeface="+mj-lt"/>
                <a:cs typeface="Tahoma"/>
              </a:rPr>
              <a:t>one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I’ve</a:t>
            </a:r>
            <a:r>
              <a:rPr sz="1000" spc="-50" dirty="0">
                <a:latin typeface="+mj-lt"/>
                <a:cs typeface="Tahoma"/>
              </a:rPr>
              <a:t> </a:t>
            </a:r>
            <a:r>
              <a:rPr sz="1000" spc="-35" dirty="0">
                <a:latin typeface="+mj-lt"/>
                <a:cs typeface="Tahoma"/>
              </a:rPr>
              <a:t>already </a:t>
            </a:r>
            <a:r>
              <a:rPr sz="1000" spc="-25" dirty="0">
                <a:latin typeface="+mj-lt"/>
                <a:cs typeface="Tahoma"/>
              </a:rPr>
              <a:t>done.</a:t>
            </a:r>
            <a:r>
              <a:rPr sz="1000" spc="60" dirty="0">
                <a:latin typeface="+mj-lt"/>
                <a:cs typeface="Tahoma"/>
              </a:rPr>
              <a:t> </a:t>
            </a:r>
            <a:r>
              <a:rPr sz="1000" spc="-20" dirty="0">
                <a:latin typeface="+mj-lt"/>
                <a:cs typeface="Tahoma"/>
              </a:rPr>
              <a:t>When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nothing’s</a:t>
            </a:r>
            <a:r>
              <a:rPr sz="1000" spc="-35" dirty="0">
                <a:latin typeface="+mj-lt"/>
                <a:cs typeface="Tahoma"/>
              </a:rPr>
              <a:t> working </a:t>
            </a:r>
            <a:r>
              <a:rPr sz="1000" spc="-10" dirty="0">
                <a:latin typeface="+mj-lt"/>
                <a:cs typeface="Tahoma"/>
              </a:rPr>
              <a:t>out,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then</a:t>
            </a:r>
            <a:r>
              <a:rPr sz="1000" spc="-30" dirty="0">
                <a:latin typeface="+mj-lt"/>
                <a:cs typeface="Tahoma"/>
              </a:rPr>
              <a:t> </a:t>
            </a:r>
            <a:r>
              <a:rPr sz="1000" spc="-110" dirty="0">
                <a:latin typeface="+mj-lt"/>
                <a:cs typeface="Tahoma"/>
              </a:rPr>
              <a:t>I</a:t>
            </a:r>
            <a:r>
              <a:rPr sz="1000" spc="20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think </a:t>
            </a:r>
            <a:r>
              <a:rPr sz="1000" dirty="0">
                <a:latin typeface="+mj-lt"/>
                <a:cs typeface="Tahoma"/>
              </a:rPr>
              <a:t>of</a:t>
            </a:r>
            <a:r>
              <a:rPr sz="1000" spc="-7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a</a:t>
            </a:r>
            <a:r>
              <a:rPr sz="1000" spc="-20" dirty="0">
                <a:latin typeface="+mj-lt"/>
                <a:cs typeface="Tahoma"/>
              </a:rPr>
              <a:t> small</a:t>
            </a:r>
            <a:r>
              <a:rPr sz="1000" spc="-2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trick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that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spc="-60" dirty="0">
                <a:latin typeface="+mj-lt"/>
                <a:cs typeface="Tahoma"/>
              </a:rPr>
              <a:t>makes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it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a</a:t>
            </a:r>
            <a:r>
              <a:rPr sz="1000" spc="-2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little</a:t>
            </a:r>
            <a:r>
              <a:rPr sz="1000" spc="-2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better.</a:t>
            </a:r>
            <a:r>
              <a:rPr sz="1000" spc="75" dirty="0">
                <a:latin typeface="+mj-lt"/>
                <a:cs typeface="Tahoma"/>
              </a:rPr>
              <a:t> </a:t>
            </a:r>
            <a:r>
              <a:rPr sz="1000" spc="-110" dirty="0">
                <a:latin typeface="+mj-lt"/>
                <a:cs typeface="Tahoma"/>
              </a:rPr>
              <a:t>I</a:t>
            </a:r>
            <a:r>
              <a:rPr sz="1000" spc="20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play </a:t>
            </a:r>
            <a:r>
              <a:rPr sz="1000" dirty="0">
                <a:latin typeface="+mj-lt"/>
                <a:cs typeface="Tahoma"/>
              </a:rPr>
              <a:t>with</a:t>
            </a:r>
            <a:r>
              <a:rPr sz="1000" spc="-20" dirty="0">
                <a:latin typeface="+mj-lt"/>
                <a:cs typeface="Tahoma"/>
              </a:rPr>
              <a:t> the</a:t>
            </a:r>
            <a:r>
              <a:rPr sz="1000" spc="-25" dirty="0">
                <a:latin typeface="+mj-lt"/>
                <a:cs typeface="Tahoma"/>
              </a:rPr>
              <a:t> problem, and</a:t>
            </a:r>
            <a:r>
              <a:rPr sz="1000" spc="-55" dirty="0">
                <a:latin typeface="+mj-lt"/>
                <a:cs typeface="Tahoma"/>
              </a:rPr>
              <a:t> </a:t>
            </a:r>
            <a:r>
              <a:rPr sz="1000" spc="-20" dirty="0">
                <a:latin typeface="+mj-lt"/>
                <a:cs typeface="Tahoma"/>
              </a:rPr>
              <a:t>after</a:t>
            </a:r>
            <a:r>
              <a:rPr sz="1000" spc="-60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a</a:t>
            </a:r>
            <a:r>
              <a:rPr sz="1000" spc="-4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while,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110" dirty="0">
                <a:latin typeface="+mj-lt"/>
                <a:cs typeface="Tahoma"/>
              </a:rPr>
              <a:t>I</a:t>
            </a:r>
            <a:r>
              <a:rPr sz="1000" spc="20" dirty="0">
                <a:latin typeface="+mj-lt"/>
                <a:cs typeface="Tahoma"/>
              </a:rPr>
              <a:t> </a:t>
            </a:r>
            <a:r>
              <a:rPr sz="1000" spc="-30" dirty="0">
                <a:latin typeface="+mj-lt"/>
                <a:cs typeface="Tahoma"/>
              </a:rPr>
              <a:t>figure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dirty="0">
                <a:latin typeface="+mj-lt"/>
                <a:cs typeface="Tahoma"/>
              </a:rPr>
              <a:t>out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what’s</a:t>
            </a:r>
            <a:r>
              <a:rPr sz="1000" spc="-40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going</a:t>
            </a:r>
            <a:r>
              <a:rPr sz="1000" spc="-35" dirty="0">
                <a:latin typeface="+mj-lt"/>
                <a:cs typeface="Tahoma"/>
              </a:rPr>
              <a:t> </a:t>
            </a:r>
            <a:r>
              <a:rPr sz="1000" spc="-25" dirty="0">
                <a:latin typeface="+mj-lt"/>
                <a:cs typeface="Tahoma"/>
              </a:rPr>
              <a:t>on.</a:t>
            </a:r>
            <a:endParaRPr sz="1000" dirty="0">
              <a:latin typeface="+mj-lt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0407" y="3038284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32897" y="3060717"/>
            <a:ext cx="54419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spc="-25" dirty="0">
                <a:latin typeface="Tahoma"/>
                <a:cs typeface="Tahoma"/>
              </a:rPr>
              <a:t>Terry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Tao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12">
            <a:extLst>
              <a:ext uri="{FF2B5EF4-FFF2-40B4-BE49-F238E27FC236}">
                <a16:creationId xmlns:a16="http://schemas.microsoft.com/office/drawing/2014/main" id="{63CE291B-6EA4-3D3D-D670-6BA0BB60BC91}"/>
              </a:ext>
            </a:extLst>
          </p:cNvPr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41272687-6FE1-2078-153F-0BE7A0C16A4B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020CAFD-C830-4522-A7D6-BA953989F74F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B63A38A0-C151-9DF7-0627-322AFD255EDB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6">
            <a:extLst>
              <a:ext uri="{FF2B5EF4-FFF2-40B4-BE49-F238E27FC236}">
                <a16:creationId xmlns:a16="http://schemas.microsoft.com/office/drawing/2014/main" id="{DF5E4387-35E2-44FD-2136-CF21FCC5EB0D}"/>
              </a:ext>
            </a:extLst>
          </p:cNvPr>
          <p:cNvSpPr txBox="1">
            <a:spLocks/>
          </p:cNvSpPr>
          <p:nvPr/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6651BC49-16C1-9F1E-4E5A-B6C10B5A6F55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72D9541D-481B-D75E-73F1-CAEE23DAEA2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7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  <a:tabLst>
                <a:tab pos="4336415" algn="l"/>
              </a:tabLst>
            </a:pPr>
            <a:r>
              <a:rPr spc="-20"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70" dirty="0"/>
              <a:t>succeed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10" dirty="0"/>
              <a:t>course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24757"/>
            <a:ext cx="1557020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-35" dirty="0">
                <a:solidFill>
                  <a:srgbClr val="FF0000"/>
                </a:solidFill>
                <a:latin typeface="Calibri"/>
                <a:cs typeface="Calibri"/>
              </a:rPr>
              <a:t>Make</a:t>
            </a:r>
            <a:r>
              <a:rPr sz="20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50" spc="-55" dirty="0">
                <a:solidFill>
                  <a:srgbClr val="FF0000"/>
                </a:solidFill>
                <a:latin typeface="Calibri"/>
                <a:cs typeface="Calibri"/>
              </a:rPr>
              <a:t>Mistakes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239" y="141584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387" y="1326170"/>
            <a:ext cx="1981200" cy="5740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826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+mj-lt"/>
                <a:cs typeface="Tahoma"/>
              </a:rPr>
              <a:t>Do</a:t>
            </a:r>
            <a:r>
              <a:rPr sz="1100" spc="-35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not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60" dirty="0">
                <a:latin typeface="+mj-lt"/>
                <a:cs typeface="Tahoma"/>
              </a:rPr>
              <a:t>worry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if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you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30" dirty="0">
                <a:latin typeface="+mj-lt"/>
                <a:cs typeface="Tahoma"/>
              </a:rPr>
              <a:t>cannot</a:t>
            </a:r>
            <a:r>
              <a:rPr sz="1100" spc="-2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get</a:t>
            </a:r>
            <a:r>
              <a:rPr sz="1100" spc="-30" dirty="0">
                <a:latin typeface="+mj-lt"/>
                <a:cs typeface="Tahoma"/>
              </a:rPr>
              <a:t> </a:t>
            </a:r>
            <a:r>
              <a:rPr sz="1100" spc="-50" dirty="0">
                <a:latin typeface="+mj-lt"/>
                <a:cs typeface="Tahoma"/>
              </a:rPr>
              <a:t>a problem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right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in</a:t>
            </a:r>
            <a:r>
              <a:rPr sz="1100" spc="-40" dirty="0">
                <a:latin typeface="+mj-lt"/>
                <a:cs typeface="Tahoma"/>
              </a:rPr>
              <a:t> </a:t>
            </a:r>
            <a:r>
              <a:rPr sz="1100" dirty="0">
                <a:latin typeface="+mj-lt"/>
                <a:cs typeface="Tahoma"/>
              </a:rPr>
              <a:t>first</a:t>
            </a:r>
            <a:r>
              <a:rPr sz="1100" spc="-45" dirty="0">
                <a:latin typeface="+mj-lt"/>
                <a:cs typeface="Tahoma"/>
              </a:rPr>
              <a:t> </a:t>
            </a:r>
            <a:r>
              <a:rPr sz="1100" spc="-10" dirty="0">
                <a:latin typeface="+mj-lt"/>
                <a:cs typeface="Tahoma"/>
              </a:rPr>
              <a:t>attempt</a:t>
            </a:r>
            <a:endParaRPr sz="1100" dirty="0">
              <a:latin typeface="+mj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+mj-lt"/>
                <a:cs typeface="Tahoma"/>
              </a:rPr>
              <a:t>You</a:t>
            </a:r>
            <a:r>
              <a:rPr sz="1100" spc="-60" dirty="0">
                <a:latin typeface="+mj-lt"/>
                <a:cs typeface="Tahoma"/>
              </a:rPr>
              <a:t> </a:t>
            </a:r>
            <a:r>
              <a:rPr sz="1100" spc="-45" dirty="0">
                <a:latin typeface="+mj-lt"/>
                <a:cs typeface="Tahoma"/>
              </a:rPr>
              <a:t>learn </a:t>
            </a:r>
            <a:r>
              <a:rPr sz="1100" spc="-10" dirty="0">
                <a:latin typeface="+mj-lt"/>
                <a:cs typeface="Tahoma"/>
              </a:rPr>
              <a:t>the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25" dirty="0">
                <a:latin typeface="+mj-lt"/>
                <a:cs typeface="Tahoma"/>
              </a:rPr>
              <a:t>most</a:t>
            </a:r>
            <a:r>
              <a:rPr sz="1100" spc="-55" dirty="0">
                <a:latin typeface="+mj-lt"/>
                <a:cs typeface="Tahoma"/>
              </a:rPr>
              <a:t> </a:t>
            </a:r>
            <a:r>
              <a:rPr sz="1100" spc="-20" dirty="0">
                <a:latin typeface="+mj-lt"/>
                <a:cs typeface="Tahoma"/>
              </a:rPr>
              <a:t>from</a:t>
            </a:r>
            <a:r>
              <a:rPr sz="1100" spc="-50" dirty="0">
                <a:latin typeface="+mj-lt"/>
                <a:cs typeface="Tahoma"/>
              </a:rPr>
              <a:t> </a:t>
            </a:r>
            <a:r>
              <a:rPr sz="1100" spc="-40" dirty="0">
                <a:latin typeface="+mj-lt"/>
                <a:cs typeface="Tahoma"/>
              </a:rPr>
              <a:t>mistakes</a:t>
            </a:r>
            <a:endParaRPr sz="1100" dirty="0">
              <a:latin typeface="+mj-lt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239" y="17979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225" y="1021915"/>
            <a:ext cx="1209575" cy="120957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70407" y="3015246"/>
            <a:ext cx="3693795" cy="0"/>
          </a:xfrm>
          <a:custGeom>
            <a:avLst/>
            <a:gdLst/>
            <a:ahLst/>
            <a:cxnLst/>
            <a:rect l="l" t="t" r="r" b="b"/>
            <a:pathLst>
              <a:path w="3693795">
                <a:moveTo>
                  <a:pt x="0" y="0"/>
                </a:moveTo>
                <a:lnTo>
                  <a:pt x="36935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7707" y="2602997"/>
            <a:ext cx="371919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latin typeface="+mj-lt"/>
                <a:cs typeface="Arial"/>
              </a:rPr>
              <a:t>Do</a:t>
            </a:r>
            <a:r>
              <a:rPr sz="1000" i="1" spc="-2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not </a:t>
            </a:r>
            <a:r>
              <a:rPr sz="1000" i="1" spc="-25" dirty="0">
                <a:latin typeface="+mj-lt"/>
                <a:cs typeface="Arial"/>
              </a:rPr>
              <a:t>worry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about </a:t>
            </a:r>
            <a:r>
              <a:rPr sz="1000" i="1" spc="-20" dirty="0">
                <a:latin typeface="+mj-lt"/>
                <a:cs typeface="Arial"/>
              </a:rPr>
              <a:t>your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difficulties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in </a:t>
            </a:r>
            <a:r>
              <a:rPr sz="1000" i="1" spc="-20" dirty="0">
                <a:latin typeface="+mj-lt"/>
                <a:cs typeface="Arial"/>
              </a:rPr>
              <a:t>Mathematics.</a:t>
            </a:r>
            <a:r>
              <a:rPr sz="1000" i="1" spc="90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I </a:t>
            </a:r>
            <a:r>
              <a:rPr sz="1000" i="1" spc="-30" dirty="0">
                <a:latin typeface="+mj-lt"/>
                <a:cs typeface="Arial"/>
              </a:rPr>
              <a:t>can</a:t>
            </a:r>
            <a:r>
              <a:rPr sz="1000" i="1" spc="-5" dirty="0">
                <a:latin typeface="+mj-lt"/>
                <a:cs typeface="Arial"/>
              </a:rPr>
              <a:t> </a:t>
            </a:r>
            <a:r>
              <a:rPr sz="1000" i="1" spc="-80" dirty="0">
                <a:latin typeface="+mj-lt"/>
                <a:cs typeface="Arial"/>
              </a:rPr>
              <a:t>assure</a:t>
            </a:r>
            <a:r>
              <a:rPr sz="1000" i="1" spc="10" dirty="0">
                <a:latin typeface="+mj-lt"/>
                <a:cs typeface="Arial"/>
              </a:rPr>
              <a:t> </a:t>
            </a:r>
            <a:r>
              <a:rPr sz="1000" i="1" spc="-25" dirty="0">
                <a:latin typeface="+mj-lt"/>
                <a:cs typeface="Arial"/>
              </a:rPr>
              <a:t>you </a:t>
            </a:r>
            <a:r>
              <a:rPr sz="1000" i="1" spc="-30" dirty="0">
                <a:latin typeface="+mj-lt"/>
                <a:cs typeface="Arial"/>
              </a:rPr>
              <a:t>mine</a:t>
            </a:r>
            <a:r>
              <a:rPr sz="1000" i="1" dirty="0">
                <a:latin typeface="+mj-lt"/>
                <a:cs typeface="Arial"/>
              </a:rPr>
              <a:t> </a:t>
            </a:r>
            <a:r>
              <a:rPr sz="1000" i="1" spc="-50" dirty="0">
                <a:latin typeface="+mj-lt"/>
                <a:cs typeface="Arial"/>
              </a:rPr>
              <a:t>are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dirty="0">
                <a:latin typeface="+mj-lt"/>
                <a:cs typeface="Arial"/>
              </a:rPr>
              <a:t>still</a:t>
            </a:r>
            <a:r>
              <a:rPr sz="1000" i="1" spc="5" dirty="0">
                <a:latin typeface="+mj-lt"/>
                <a:cs typeface="Arial"/>
              </a:rPr>
              <a:t> </a:t>
            </a:r>
            <a:r>
              <a:rPr sz="1000" i="1" spc="-10" dirty="0">
                <a:latin typeface="+mj-lt"/>
                <a:cs typeface="Arial"/>
              </a:rPr>
              <a:t>greater.</a:t>
            </a:r>
            <a:endParaRPr sz="1000" dirty="0">
              <a:latin typeface="+mj-lt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000" dirty="0">
                <a:latin typeface="+mj-lt"/>
                <a:cs typeface="Tahoma"/>
              </a:rPr>
              <a:t>Albert</a:t>
            </a:r>
            <a:r>
              <a:rPr sz="1000" spc="-20" dirty="0">
                <a:latin typeface="+mj-lt"/>
                <a:cs typeface="Tahoma"/>
              </a:rPr>
              <a:t> </a:t>
            </a:r>
            <a:r>
              <a:rPr sz="1000" spc="-10" dirty="0">
                <a:latin typeface="+mj-lt"/>
                <a:cs typeface="Tahoma"/>
              </a:rPr>
              <a:t>Einstein</a:t>
            </a:r>
            <a:endParaRPr sz="1000" dirty="0">
              <a:latin typeface="+mj-lt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9539" y="3351784"/>
            <a:ext cx="21399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spc="-10" dirty="0">
                <a:latin typeface="Tahoma"/>
                <a:cs typeface="Tahoma"/>
              </a:rPr>
              <a:t>8</a:t>
            </a:r>
            <a:r>
              <a:rPr sz="600" spc="-85" dirty="0">
                <a:latin typeface="Tahoma"/>
                <a:cs typeface="Tahoma"/>
              </a:rPr>
              <a:t> </a:t>
            </a:r>
            <a:r>
              <a:rPr sz="600" spc="90" dirty="0">
                <a:latin typeface="Tahoma"/>
                <a:cs typeface="Tahoma"/>
              </a:rPr>
              <a:t>/</a:t>
            </a:r>
            <a:r>
              <a:rPr sz="600" spc="-85" dirty="0">
                <a:latin typeface="Tahoma"/>
                <a:cs typeface="Tahoma"/>
              </a:rPr>
              <a:t> </a:t>
            </a:r>
            <a:r>
              <a:rPr sz="600" spc="-25" dirty="0">
                <a:latin typeface="Tahoma"/>
                <a:cs typeface="Tahoma"/>
              </a:rPr>
              <a:t>71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7" name="object 12">
            <a:extLst>
              <a:ext uri="{FF2B5EF4-FFF2-40B4-BE49-F238E27FC236}">
                <a16:creationId xmlns:a16="http://schemas.microsoft.com/office/drawing/2014/main" id="{C0A516B2-EB45-7193-3B5D-24F61C2A9C2D}"/>
              </a:ext>
            </a:extLst>
          </p:cNvPr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CEF05409-B9B2-7A08-6BF4-E3E1169E3FB0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D608FED-9A7D-34CE-C36C-B56FE6C6A366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0FE7A5B8-832C-FC88-D2B0-F6626BFF838C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A5AA5EF6-34AB-DCC8-3D1C-FDDB90F762CB}"/>
              </a:ext>
            </a:extLst>
          </p:cNvPr>
          <p:cNvSpPr txBox="1">
            <a:spLocks/>
          </p:cNvSpPr>
          <p:nvPr/>
        </p:nvSpPr>
        <p:spPr>
          <a:xfrm>
            <a:off x="171451" y="3351784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8D3B82A2-9D17-49BB-7D19-E4071328737A}"/>
              </a:ext>
            </a:extLst>
          </p:cNvPr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F10DE60-769D-5175-BBDA-EF7D6468605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675"/>
              </a:lnSpc>
            </a:pPr>
            <a:fld id="{81D60167-4931-47E6-BA6A-407CBD079E47}" type="slidenum">
              <a:rPr spc="-10" dirty="0"/>
              <a:t>8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348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35145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Wrong</a:t>
            </a:r>
            <a:r>
              <a:rPr sz="1400" u="sng" spc="-8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Solution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675" y="631493"/>
            <a:ext cx="2834718" cy="2183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305" y="2949700"/>
            <a:ext cx="3022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You</a:t>
            </a:r>
            <a:r>
              <a:rPr sz="1100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think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this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solution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wrong?</a:t>
            </a:r>
            <a:r>
              <a:rPr sz="1100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See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following.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/>
              <a:t>Imdad</a:t>
            </a:r>
            <a:r>
              <a:rPr spc="135" dirty="0"/>
              <a:t> </a:t>
            </a:r>
            <a:r>
              <a:rPr spc="70" dirty="0"/>
              <a:t>ullah</a:t>
            </a:r>
            <a:r>
              <a:rPr spc="135" dirty="0"/>
              <a:t> </a:t>
            </a:r>
            <a:r>
              <a:rPr dirty="0"/>
              <a:t>Khan</a:t>
            </a:r>
            <a:r>
              <a:rPr spc="380" dirty="0"/>
              <a:t> </a:t>
            </a:r>
            <a:r>
              <a:rPr spc="-10" dirty="0">
                <a:latin typeface="Tahoma"/>
                <a:cs typeface="Tahoma"/>
              </a:rPr>
              <a:t>(LUMS)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99386" y="3351784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3" action="ppaction://hlinksldjump"/>
              </a:rPr>
              <a:t> Info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 dirty="0"/>
              <a:t>9</a:t>
            </a:fld>
            <a:r>
              <a:rPr spc="-85" dirty="0"/>
              <a:t> </a:t>
            </a:r>
            <a:r>
              <a:rPr spc="90" dirty="0"/>
              <a:t>/</a:t>
            </a:r>
            <a:r>
              <a:rPr spc="-85" dirty="0"/>
              <a:t> </a:t>
            </a:r>
            <a:r>
              <a:rPr spc="-35" dirty="0"/>
              <a:t>71</a:t>
            </a: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2BDD67D7-C2BF-7716-07D6-1336AE1C0E8B}"/>
              </a:ext>
            </a:extLst>
          </p:cNvPr>
          <p:cNvGrpSpPr/>
          <p:nvPr/>
        </p:nvGrpSpPr>
        <p:grpSpPr>
          <a:xfrm>
            <a:off x="-178" y="3350895"/>
            <a:ext cx="4608195" cy="109855"/>
            <a:chOff x="0" y="3346348"/>
            <a:chExt cx="4608195" cy="10985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3F129BA-85E1-C9EE-1D93-6B49B4741DD7}"/>
                </a:ext>
              </a:extLst>
            </p:cNvPr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B2683792-D6D2-95EA-0E34-E590356AFE69}"/>
                </a:ext>
              </a:extLst>
            </p:cNvPr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559BA46-2666-6848-B943-321FD51A7474}"/>
                </a:ext>
              </a:extLst>
            </p:cNvPr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B9CDEEAE-BC3F-B6AA-E039-8DBB31018B97}"/>
              </a:ext>
            </a:extLst>
          </p:cNvPr>
          <p:cNvSpPr txBox="1">
            <a:spLocks/>
          </p:cNvSpPr>
          <p:nvPr/>
        </p:nvSpPr>
        <p:spPr>
          <a:xfrm>
            <a:off x="171273" y="3356331"/>
            <a:ext cx="121920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675"/>
              </a:lnSpc>
            </a:pPr>
            <a:r>
              <a:rPr lang="en-US"/>
              <a:t>Muhammad Shahzad</a:t>
            </a:r>
            <a:r>
              <a:rPr lang="en-US" spc="380"/>
              <a:t> </a:t>
            </a:r>
            <a:r>
              <a:rPr lang="en-US" spc="-10">
                <a:latin typeface="Tahoma"/>
                <a:cs typeface="Tahoma"/>
              </a:rPr>
              <a:t>(GU TECH)</a:t>
            </a:r>
            <a:endParaRPr lang="en-US" spc="-10" dirty="0">
              <a:latin typeface="Tahoma"/>
              <a:cs typeface="Tahoma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3F55074-04E9-69AC-4003-BDB4029E70E6}"/>
              </a:ext>
            </a:extLst>
          </p:cNvPr>
          <p:cNvSpPr txBox="1"/>
          <p:nvPr/>
        </p:nvSpPr>
        <p:spPr>
          <a:xfrm>
            <a:off x="2099208" y="3356331"/>
            <a:ext cx="40957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Course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  <a:hlinkClick r:id="rId4" action="ppaction://hlinksldjump"/>
              </a:rPr>
              <a:t> Info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52CA3BC-9782-2F9E-3E72-9F87D5896AE0}"/>
              </a:ext>
            </a:extLst>
          </p:cNvPr>
          <p:cNvSpPr txBox="1">
            <a:spLocks/>
          </p:cNvSpPr>
          <p:nvPr/>
        </p:nvSpPr>
        <p:spPr>
          <a:xfrm>
            <a:off x="4273625" y="3356331"/>
            <a:ext cx="27973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78105">
              <a:lnSpc>
                <a:spcPts val="675"/>
              </a:lnSpc>
            </a:pPr>
            <a:fld id="{81D60167-4931-47E6-BA6A-407CBD079E47}" type="slidenum">
              <a:rPr lang="en-US" spc="-10" smtClean="0"/>
              <a:pPr marL="78105">
                <a:lnSpc>
                  <a:spcPts val="675"/>
                </a:lnSpc>
              </a:pPr>
              <a:t>9</a:t>
            </a:fld>
            <a:r>
              <a:rPr lang="en-US" spc="-85" dirty="0"/>
              <a:t> </a:t>
            </a:r>
            <a:r>
              <a:rPr lang="en-US" spc="90" dirty="0"/>
              <a:t>/</a:t>
            </a:r>
            <a:r>
              <a:rPr lang="en-US" spc="-85" dirty="0"/>
              <a:t> </a:t>
            </a:r>
            <a:r>
              <a:rPr lang="en-US" spc="-25" dirty="0"/>
              <a:t>71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2812</Words>
  <Application>Microsoft Office PowerPoint</Application>
  <PresentationFormat>Custom</PresentationFormat>
  <Paragraphs>591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Meiryo UI</vt:lpstr>
      <vt:lpstr>Arial</vt:lpstr>
      <vt:lpstr>Calibri</vt:lpstr>
      <vt:lpstr>Cambria</vt:lpstr>
      <vt:lpstr>Georgia</vt:lpstr>
      <vt:lpstr>Tahoma</vt:lpstr>
      <vt:lpstr>Times New Roman</vt:lpstr>
      <vt:lpstr>Wingdings</vt:lpstr>
      <vt:lpstr>Office Theme</vt:lpstr>
      <vt:lpstr>PowerPoint Presentation</vt:lpstr>
      <vt:lpstr>Course Goals</vt:lpstr>
      <vt:lpstr>How to succeed in this course </vt:lpstr>
      <vt:lpstr>PowerPoint Presentation</vt:lpstr>
      <vt:lpstr>PowerPoint Presentation</vt:lpstr>
      <vt:lpstr>How to succeed in this course </vt:lpstr>
      <vt:lpstr>How to succeed in this course </vt:lpstr>
      <vt:lpstr>How to succeed in this course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Wrong Solution: Moral of the Story </vt:lpstr>
      <vt:lpstr>Why Study Discrete Math? </vt:lpstr>
      <vt:lpstr>Why Study Discrete Math? </vt:lpstr>
      <vt:lpstr>Why Study Discrete Math? </vt:lpstr>
      <vt:lpstr>PowerPoint Presentation</vt:lpstr>
      <vt:lpstr>Why Study Discrete Math? Topics </vt:lpstr>
      <vt:lpstr>Why Study Discrete Math? Topics </vt:lpstr>
      <vt:lpstr>Why Study Discrete Math? Topics </vt:lpstr>
      <vt:lpstr>Why Study Discrete Math? Topics </vt:lpstr>
      <vt:lpstr>Why Study Discrete Math? Topics </vt:lpstr>
      <vt:lpstr>Why Study Discrete Math? Topics </vt:lpstr>
      <vt:lpstr>Applications: Logic </vt:lpstr>
      <vt:lpstr>Applications: Logic </vt:lpstr>
      <vt:lpstr>PowerPoint Presentation</vt:lpstr>
      <vt:lpstr>Applications: Doctor Who’s Question </vt:lpstr>
      <vt:lpstr>Applications: Doctor Who’s Question </vt:lpstr>
      <vt:lpstr>Applications: Proofs </vt:lpstr>
      <vt:lpstr>PowerPoint Presentation</vt:lpstr>
      <vt:lpstr>Applications: Counting </vt:lpstr>
      <vt:lpstr>Applications: Counting </vt:lpstr>
      <vt:lpstr>Applications: Counting </vt:lpstr>
      <vt:lpstr>PowerPoint Presentation</vt:lpstr>
      <vt:lpstr>PowerPoint Presentation</vt:lpstr>
      <vt:lpstr>Applications: Counting </vt:lpstr>
      <vt:lpstr>Applications: Counting </vt:lpstr>
      <vt:lpstr>Write a small piece of code to draw this pattern in color</vt:lpstr>
      <vt:lpstr>Applications: Recurrences </vt:lpstr>
      <vt:lpstr>Applications: Recurrences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Recurrences </vt:lpstr>
      <vt:lpstr>Applications: Graphs </vt:lpstr>
      <vt:lpstr>Applications: Graphs </vt:lpstr>
      <vt:lpstr>Applications: Graphs </vt:lpstr>
      <vt:lpstr>Applications: Private Key Cryptography </vt:lpstr>
      <vt:lpstr>Applications: Public Key Cryptography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Info</dc:title>
  <dc:creator>Imdad ullah Khan</dc:creator>
  <cp:lastModifiedBy>HP</cp:lastModifiedBy>
  <cp:revision>8</cp:revision>
  <dcterms:created xsi:type="dcterms:W3CDTF">2024-10-14T00:36:45Z</dcterms:created>
  <dcterms:modified xsi:type="dcterms:W3CDTF">2024-10-15T10:18:23Z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2023-10-19T00:00:00Z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2024-10-14T00:00:00Z</vt:filetime>
  </property>
  <property fmtid="{D5CDD505-2E9C-101B-9397-08002B2CF9AE}" pid="5" name="PTEX.Fullbanner">
    <vt:lpwstr>This is MiKTeX-pdfTeX 4.16.0 (1.40.25)</vt:lpwstr>
  </property>
  <property fmtid="{D5CDD505-2E9C-101B-9397-08002B2CF9AE}" pid="6" name="Producer">
    <vt:lpwstr>MiKTeX pdfTeX-1.40.25</vt:lpwstr>
  </property>
</Properties>
</file>